
<file path=[Content_Types].xml><?xml version="1.0" encoding="utf-8"?>
<Types xmlns="http://schemas.openxmlformats.org/package/2006/content-types">
  <Default Extension="bin" ContentType="application/vnd.ms-office.activeX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activeX/activeX1.xml" ContentType="application/vnd.ms-office.activeX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692" r:id="rId2"/>
  </p:sldMasterIdLst>
  <p:notesMasterIdLst>
    <p:notesMasterId r:id="rId59"/>
  </p:notesMasterIdLst>
  <p:handoutMasterIdLst>
    <p:handoutMasterId r:id="rId60"/>
  </p:handoutMasterIdLst>
  <p:sldIdLst>
    <p:sldId id="256" r:id="rId3"/>
    <p:sldId id="484" r:id="rId4"/>
    <p:sldId id="485" r:id="rId5"/>
    <p:sldId id="486" r:id="rId6"/>
    <p:sldId id="487" r:id="rId7"/>
    <p:sldId id="488" r:id="rId8"/>
    <p:sldId id="489" r:id="rId9"/>
    <p:sldId id="490" r:id="rId10"/>
    <p:sldId id="491" r:id="rId11"/>
    <p:sldId id="492" r:id="rId12"/>
    <p:sldId id="493" r:id="rId13"/>
    <p:sldId id="494" r:id="rId14"/>
    <p:sldId id="495" r:id="rId15"/>
    <p:sldId id="496" r:id="rId16"/>
    <p:sldId id="497" r:id="rId17"/>
    <p:sldId id="498" r:id="rId18"/>
    <p:sldId id="499" r:id="rId19"/>
    <p:sldId id="500" r:id="rId20"/>
    <p:sldId id="501" r:id="rId21"/>
    <p:sldId id="502" r:id="rId22"/>
    <p:sldId id="503" r:id="rId23"/>
    <p:sldId id="504" r:id="rId24"/>
    <p:sldId id="505" r:id="rId25"/>
    <p:sldId id="506" r:id="rId26"/>
    <p:sldId id="507" r:id="rId27"/>
    <p:sldId id="508" r:id="rId28"/>
    <p:sldId id="509" r:id="rId29"/>
    <p:sldId id="530" r:id="rId30"/>
    <p:sldId id="531" r:id="rId31"/>
    <p:sldId id="532" r:id="rId32"/>
    <p:sldId id="533" r:id="rId33"/>
    <p:sldId id="534" r:id="rId34"/>
    <p:sldId id="535" r:id="rId35"/>
    <p:sldId id="510" r:id="rId36"/>
    <p:sldId id="511" r:id="rId37"/>
    <p:sldId id="512" r:id="rId38"/>
    <p:sldId id="536" r:id="rId39"/>
    <p:sldId id="537" r:id="rId40"/>
    <p:sldId id="513" r:id="rId41"/>
    <p:sldId id="514" r:id="rId42"/>
    <p:sldId id="515" r:id="rId43"/>
    <p:sldId id="516" r:id="rId44"/>
    <p:sldId id="517" r:id="rId45"/>
    <p:sldId id="518" r:id="rId46"/>
    <p:sldId id="519" r:id="rId47"/>
    <p:sldId id="520" r:id="rId48"/>
    <p:sldId id="521" r:id="rId49"/>
    <p:sldId id="522" r:id="rId50"/>
    <p:sldId id="523" r:id="rId51"/>
    <p:sldId id="524" r:id="rId52"/>
    <p:sldId id="525" r:id="rId53"/>
    <p:sldId id="526" r:id="rId54"/>
    <p:sldId id="527" r:id="rId55"/>
    <p:sldId id="528" r:id="rId56"/>
    <p:sldId id="529" r:id="rId57"/>
    <p:sldId id="538" r:id="rId58"/>
  </p:sldIdLst>
  <p:sldSz cx="9144000" cy="6858000" type="screen4x3"/>
  <p:notesSz cx="6858000" cy="9144000"/>
  <p:custDataLst>
    <p:tags r:id="rId61"/>
  </p:custDataLst>
  <p:defaultTextStyle>
    <a:defPPr>
      <a:defRPr lang="zh-CN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66FFFF"/>
    <a:srgbClr val="FF3300"/>
    <a:srgbClr val="FF0000"/>
    <a:srgbClr val="FF66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-2898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fld id="{032CC0F5-B764-45BC-BC58-17B91E0A68C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30362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4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34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4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4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fld id="{72B79472-355A-44BE-9E33-43CBF8D66FA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58344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B32450F-F943-4929-AC76-8355EE0F4879}" type="slidenum">
              <a:rPr lang="en-US" altLang="zh-CN" smtClean="0">
                <a:ea typeface="宋体" charset="-122"/>
              </a:rPr>
              <a:pPr/>
              <a:t>2</a:t>
            </a:fld>
            <a:endParaRPr lang="en-US" altLang="zh-CN">
              <a:ea typeface="宋体" charset="-122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28F7513-E931-4DE3-81D8-D7B3C4A943C1}" type="slidenum">
              <a:rPr lang="en-US" altLang="zh-CN" smtClean="0">
                <a:ea typeface="宋体" charset="-122"/>
              </a:rPr>
              <a:pPr/>
              <a:t>11</a:t>
            </a:fld>
            <a:endParaRPr lang="en-US" altLang="zh-CN">
              <a:ea typeface="宋体" charset="-122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CD1DE70-4552-4C8F-B557-2897FA0A3D73}" type="slidenum">
              <a:rPr lang="en-US" altLang="zh-CN" smtClean="0">
                <a:ea typeface="宋体" charset="-122"/>
              </a:rPr>
              <a:pPr/>
              <a:t>12</a:t>
            </a:fld>
            <a:endParaRPr lang="en-US" altLang="zh-CN">
              <a:ea typeface="宋体" charset="-122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9255951-2189-47FF-98D3-5EC9D1571492}" type="slidenum">
              <a:rPr lang="en-US" altLang="zh-CN" smtClean="0">
                <a:ea typeface="宋体" charset="-122"/>
              </a:rPr>
              <a:pPr/>
              <a:t>13</a:t>
            </a:fld>
            <a:endParaRPr lang="en-US" altLang="zh-CN">
              <a:ea typeface="宋体" charset="-122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08D94E2-F634-4392-8EFE-42041FB44EA6}" type="slidenum">
              <a:rPr lang="en-US" altLang="zh-CN" smtClean="0">
                <a:ea typeface="宋体" charset="-122"/>
              </a:rPr>
              <a:pPr/>
              <a:t>14</a:t>
            </a:fld>
            <a:endParaRPr lang="en-US" altLang="zh-CN">
              <a:ea typeface="宋体" charset="-122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F95C1CD-43A9-4D51-87B4-4E7506E53624}" type="slidenum">
              <a:rPr lang="en-US" altLang="zh-CN" smtClean="0">
                <a:ea typeface="宋体" charset="-122"/>
              </a:rPr>
              <a:pPr/>
              <a:t>15</a:t>
            </a:fld>
            <a:endParaRPr lang="en-US" altLang="zh-CN">
              <a:ea typeface="宋体" charset="-122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11A3D09-1F75-41E6-9F64-8B6016002FF6}" type="slidenum">
              <a:rPr lang="en-US" altLang="zh-CN" smtClean="0">
                <a:ea typeface="宋体" charset="-122"/>
              </a:rPr>
              <a:pPr/>
              <a:t>16</a:t>
            </a:fld>
            <a:endParaRPr lang="en-US" altLang="zh-CN">
              <a:ea typeface="宋体" charset="-122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F004C61-87B3-4085-844F-6761466C5F22}" type="slidenum">
              <a:rPr lang="en-US" altLang="zh-CN" smtClean="0">
                <a:ea typeface="宋体" charset="-122"/>
              </a:rPr>
              <a:pPr/>
              <a:t>17</a:t>
            </a:fld>
            <a:endParaRPr lang="en-US" altLang="zh-CN">
              <a:ea typeface="宋体" charset="-122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4B97734-D793-469E-B682-F51C7DEAB925}" type="slidenum">
              <a:rPr lang="en-US" altLang="zh-CN" smtClean="0">
                <a:ea typeface="宋体" charset="-122"/>
              </a:rPr>
              <a:pPr/>
              <a:t>18</a:t>
            </a:fld>
            <a:endParaRPr lang="en-US" altLang="zh-CN">
              <a:ea typeface="宋体" charset="-122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34D6595-65CE-4B75-A2AA-3719E4BD242F}" type="slidenum">
              <a:rPr lang="en-US" altLang="zh-CN" smtClean="0">
                <a:ea typeface="宋体" charset="-122"/>
              </a:rPr>
              <a:pPr/>
              <a:t>19</a:t>
            </a:fld>
            <a:endParaRPr lang="en-US" altLang="zh-CN">
              <a:ea typeface="宋体" charset="-122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A208CBB-8256-4E04-8E00-4D759D0ACF1A}" type="slidenum">
              <a:rPr lang="en-US" altLang="zh-CN" smtClean="0">
                <a:ea typeface="宋体" charset="-122"/>
              </a:rPr>
              <a:pPr/>
              <a:t>20</a:t>
            </a:fld>
            <a:endParaRPr lang="en-US" altLang="zh-CN">
              <a:ea typeface="宋体" charset="-122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5E61334-C360-479D-96D2-4BCE8C245EEC}" type="slidenum">
              <a:rPr lang="en-US" altLang="zh-CN" smtClean="0">
                <a:ea typeface="宋体" charset="-122"/>
              </a:rPr>
              <a:pPr/>
              <a:t>3</a:t>
            </a:fld>
            <a:endParaRPr lang="en-US" altLang="zh-CN">
              <a:ea typeface="宋体" charset="-122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326F322-1575-4E83-A90D-A366FB65E17B}" type="slidenum">
              <a:rPr lang="en-US" altLang="zh-CN" smtClean="0">
                <a:ea typeface="宋体" charset="-122"/>
              </a:rPr>
              <a:pPr/>
              <a:t>21</a:t>
            </a:fld>
            <a:endParaRPr lang="en-US" altLang="zh-CN">
              <a:ea typeface="宋体" charset="-122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6EE39EB-619D-47A7-97A0-424163AA86BA}" type="slidenum">
              <a:rPr lang="en-US" altLang="zh-CN" smtClean="0">
                <a:ea typeface="宋体" charset="-122"/>
              </a:rPr>
              <a:pPr/>
              <a:t>22</a:t>
            </a:fld>
            <a:endParaRPr lang="en-US" altLang="zh-CN">
              <a:ea typeface="宋体" charset="-122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B34A256-2B4B-4129-B90D-184E1B44B353}" type="slidenum">
              <a:rPr lang="en-US" altLang="zh-CN" smtClean="0">
                <a:ea typeface="宋体" charset="-122"/>
              </a:rPr>
              <a:pPr/>
              <a:t>23</a:t>
            </a:fld>
            <a:endParaRPr lang="en-US" altLang="zh-CN">
              <a:ea typeface="宋体" charset="-122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322CBBD-60A2-49AD-A5D9-1B178A97816C}" type="slidenum">
              <a:rPr lang="en-US" altLang="zh-CN" smtClean="0">
                <a:ea typeface="宋体" charset="-122"/>
              </a:rPr>
              <a:pPr/>
              <a:t>24</a:t>
            </a:fld>
            <a:endParaRPr lang="en-US" altLang="zh-CN">
              <a:ea typeface="宋体" charset="-122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120DDC-9744-43CF-9B9A-DECEB3905ED4}" type="slidenum">
              <a:rPr lang="en-US" altLang="zh-CN" smtClean="0">
                <a:ea typeface="宋体" charset="-122"/>
              </a:rPr>
              <a:pPr/>
              <a:t>25</a:t>
            </a:fld>
            <a:endParaRPr lang="en-US" altLang="zh-CN">
              <a:ea typeface="宋体" charset="-122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1F84301-6F2F-4D49-BEC2-C63555720F4F}" type="slidenum">
              <a:rPr lang="en-US" altLang="zh-CN" smtClean="0">
                <a:ea typeface="宋体" charset="-122"/>
              </a:rPr>
              <a:pPr/>
              <a:t>26</a:t>
            </a:fld>
            <a:endParaRPr lang="en-US" altLang="zh-CN">
              <a:ea typeface="宋体" charset="-122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526F094-9798-46B4-A4A0-6858EF9145FD}" type="slidenum">
              <a:rPr lang="en-US" altLang="zh-CN" smtClean="0">
                <a:ea typeface="宋体" charset="-122"/>
              </a:rPr>
              <a:pPr/>
              <a:t>27</a:t>
            </a:fld>
            <a:endParaRPr lang="en-US" altLang="zh-CN">
              <a:ea typeface="宋体" charset="-122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EFC3FA7-059B-4F4D-92A5-EE671CBFBE2B}" type="slidenum">
              <a:rPr lang="en-US" altLang="zh-CN" smtClean="0">
                <a:ea typeface="宋体" charset="-122"/>
              </a:rPr>
              <a:pPr/>
              <a:t>34</a:t>
            </a:fld>
            <a:endParaRPr lang="en-US" altLang="zh-CN">
              <a:ea typeface="宋体" charset="-122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8C99423-D92C-4646-9E61-52DE969A2E40}" type="slidenum">
              <a:rPr lang="en-US" altLang="zh-CN" smtClean="0">
                <a:ea typeface="宋体" charset="-122"/>
              </a:rPr>
              <a:pPr/>
              <a:t>35</a:t>
            </a:fld>
            <a:endParaRPr lang="en-US" altLang="zh-CN">
              <a:ea typeface="宋体" charset="-122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ED17022-1766-48B2-937D-893E5D3D201D}" type="slidenum">
              <a:rPr lang="en-US" altLang="zh-CN" smtClean="0">
                <a:ea typeface="宋体" charset="-122"/>
              </a:rPr>
              <a:pPr/>
              <a:t>36</a:t>
            </a:fld>
            <a:endParaRPr lang="en-US" altLang="zh-CN">
              <a:ea typeface="宋体" charset="-122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FBE0BC0-3837-4420-9D0B-568BE3F7998A}" type="slidenum">
              <a:rPr lang="en-US" altLang="zh-CN" smtClean="0">
                <a:ea typeface="宋体" charset="-122"/>
              </a:rPr>
              <a:pPr/>
              <a:t>4</a:t>
            </a:fld>
            <a:endParaRPr lang="en-US" altLang="zh-CN">
              <a:ea typeface="宋体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1D75A60-D7AF-40B2-A379-1937F7664400}" type="slidenum">
              <a:rPr lang="en-US" altLang="zh-CN" smtClean="0">
                <a:ea typeface="宋体" charset="-122"/>
              </a:rPr>
              <a:pPr/>
              <a:t>39</a:t>
            </a:fld>
            <a:endParaRPr lang="en-US" altLang="zh-CN">
              <a:ea typeface="宋体" charset="-122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5180910-1444-41AE-8704-C103F295C546}" type="slidenum">
              <a:rPr lang="en-US" altLang="zh-CN" smtClean="0">
                <a:ea typeface="宋体" charset="-122"/>
              </a:rPr>
              <a:pPr/>
              <a:t>40</a:t>
            </a:fld>
            <a:endParaRPr lang="en-US" altLang="zh-CN">
              <a:ea typeface="宋体" charset="-122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A292136-EF09-4F9B-80D6-95E6C4DD0E5A}" type="slidenum">
              <a:rPr lang="en-US" altLang="zh-CN" smtClean="0">
                <a:ea typeface="宋体" charset="-122"/>
              </a:rPr>
              <a:pPr/>
              <a:t>41</a:t>
            </a:fld>
            <a:endParaRPr lang="en-US" altLang="zh-CN">
              <a:ea typeface="宋体" charset="-122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E2DA1E6-C59B-46EB-9F17-5A605681FC8A}" type="slidenum">
              <a:rPr lang="en-US" altLang="zh-CN" smtClean="0">
                <a:ea typeface="宋体" charset="-122"/>
              </a:rPr>
              <a:pPr/>
              <a:t>42</a:t>
            </a:fld>
            <a:endParaRPr lang="en-US" altLang="zh-CN">
              <a:ea typeface="宋体" charset="-122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78DE922-E68D-48F5-A058-20FB8AA9B4D7}" type="slidenum">
              <a:rPr lang="en-US" altLang="zh-CN" smtClean="0">
                <a:ea typeface="宋体" charset="-122"/>
              </a:rPr>
              <a:pPr/>
              <a:t>43</a:t>
            </a:fld>
            <a:endParaRPr lang="en-US" altLang="zh-CN">
              <a:ea typeface="宋体" charset="-122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05CEA1B-78D6-432E-9E44-61CD11BA803F}" type="slidenum">
              <a:rPr lang="en-US" altLang="zh-CN" smtClean="0">
                <a:ea typeface="宋体" charset="-122"/>
              </a:rPr>
              <a:pPr/>
              <a:t>44</a:t>
            </a:fld>
            <a:endParaRPr lang="en-US" altLang="zh-CN">
              <a:ea typeface="宋体" charset="-122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F788229-2CC5-4371-89CE-079164371946}" type="slidenum">
              <a:rPr lang="en-US" altLang="zh-CN" smtClean="0">
                <a:ea typeface="宋体" charset="-122"/>
              </a:rPr>
              <a:pPr/>
              <a:t>45</a:t>
            </a:fld>
            <a:endParaRPr lang="en-US" altLang="zh-CN">
              <a:ea typeface="宋体" charset="-122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7777991-94CE-4C33-BD91-7AAC5292C7FC}" type="slidenum">
              <a:rPr lang="en-US" altLang="zh-CN" smtClean="0">
                <a:ea typeface="宋体" charset="-122"/>
              </a:rPr>
              <a:pPr/>
              <a:t>46</a:t>
            </a:fld>
            <a:endParaRPr lang="en-US" altLang="zh-CN">
              <a:ea typeface="宋体" charset="-122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5E3FEF2-A56D-48A9-920B-3A45094926FF}" type="slidenum">
              <a:rPr lang="en-US" altLang="zh-CN" smtClean="0">
                <a:ea typeface="宋体" charset="-122"/>
              </a:rPr>
              <a:pPr/>
              <a:t>47</a:t>
            </a:fld>
            <a:endParaRPr lang="en-US" altLang="zh-CN">
              <a:ea typeface="宋体" charset="-122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85F670C-D6A3-4A79-A0F1-18DBB2A4FF35}" type="slidenum">
              <a:rPr lang="en-US" altLang="zh-CN" smtClean="0">
                <a:ea typeface="宋体" charset="-122"/>
              </a:rPr>
              <a:pPr/>
              <a:t>48</a:t>
            </a:fld>
            <a:endParaRPr lang="en-US" altLang="zh-CN">
              <a:ea typeface="宋体" charset="-122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CEFF053-4131-4F18-8848-BA1DD090E76B}" type="slidenum">
              <a:rPr lang="en-US" altLang="zh-CN" smtClean="0">
                <a:ea typeface="宋体" charset="-122"/>
              </a:rPr>
              <a:pPr/>
              <a:t>5</a:t>
            </a:fld>
            <a:endParaRPr lang="en-US" altLang="zh-CN">
              <a:ea typeface="宋体" charset="-122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5FD46BF-0E40-45A2-B9E1-D36D6F142D24}" type="slidenum">
              <a:rPr lang="en-US" altLang="zh-CN" smtClean="0">
                <a:ea typeface="宋体" charset="-122"/>
              </a:rPr>
              <a:pPr/>
              <a:t>49</a:t>
            </a:fld>
            <a:endParaRPr lang="en-US" altLang="zh-CN">
              <a:ea typeface="宋体" charset="-122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F4E81B4-D766-4564-AA4D-8520733607C4}" type="slidenum">
              <a:rPr lang="en-US" altLang="zh-CN" smtClean="0">
                <a:ea typeface="宋体" charset="-122"/>
              </a:rPr>
              <a:pPr/>
              <a:t>50</a:t>
            </a:fld>
            <a:endParaRPr lang="en-US" altLang="zh-CN">
              <a:ea typeface="宋体" charset="-122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AB225D1-AB2B-49CA-93BC-E3B82E6B5D7F}" type="slidenum">
              <a:rPr lang="en-US" altLang="zh-CN" smtClean="0">
                <a:ea typeface="宋体" charset="-122"/>
              </a:rPr>
              <a:pPr/>
              <a:t>51</a:t>
            </a:fld>
            <a:endParaRPr lang="en-US" altLang="zh-CN">
              <a:ea typeface="宋体" charset="-122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2BB1DA8-D648-4A07-9F2E-196EF0D8D360}" type="slidenum">
              <a:rPr lang="en-US" altLang="zh-CN" smtClean="0">
                <a:ea typeface="宋体" charset="-122"/>
              </a:rPr>
              <a:pPr/>
              <a:t>52</a:t>
            </a:fld>
            <a:endParaRPr lang="en-US" altLang="zh-CN">
              <a:ea typeface="宋体" charset="-122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8766A0D-9987-45CF-803F-0202034EC29A}" type="slidenum">
              <a:rPr lang="en-US" altLang="zh-CN" smtClean="0">
                <a:ea typeface="宋体" charset="-122"/>
              </a:rPr>
              <a:pPr/>
              <a:t>53</a:t>
            </a:fld>
            <a:endParaRPr lang="en-US" altLang="zh-CN">
              <a:ea typeface="宋体" charset="-122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2294EB8-C835-4D01-8757-571A06010A5E}" type="slidenum">
              <a:rPr lang="en-US" altLang="zh-CN" smtClean="0">
                <a:ea typeface="宋体" charset="-122"/>
              </a:rPr>
              <a:pPr/>
              <a:t>54</a:t>
            </a:fld>
            <a:endParaRPr lang="en-US" altLang="zh-CN">
              <a:ea typeface="宋体" charset="-122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C37538C-B449-4156-A7A9-2D2B5C89FC6B}" type="slidenum">
              <a:rPr lang="en-US" altLang="zh-CN" smtClean="0">
                <a:ea typeface="宋体" charset="-122"/>
              </a:rPr>
              <a:pPr/>
              <a:t>6</a:t>
            </a:fld>
            <a:endParaRPr lang="en-US" altLang="zh-CN">
              <a:ea typeface="宋体" charset="-122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6236C43-EFFE-4674-8381-2BC16505647B}" type="slidenum">
              <a:rPr lang="en-US" altLang="zh-CN" smtClean="0">
                <a:ea typeface="宋体" charset="-122"/>
              </a:rPr>
              <a:pPr/>
              <a:t>7</a:t>
            </a:fld>
            <a:endParaRPr lang="en-US" altLang="zh-CN">
              <a:ea typeface="宋体" charset="-122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EB3DDE9-B6F5-489E-8DA1-57054EFD173D}" type="slidenum">
              <a:rPr lang="en-US" altLang="zh-CN" smtClean="0">
                <a:ea typeface="宋体" charset="-122"/>
              </a:rPr>
              <a:pPr/>
              <a:t>8</a:t>
            </a:fld>
            <a:endParaRPr lang="en-US" altLang="zh-CN">
              <a:ea typeface="宋体" charset="-122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3FEA25F-8939-49AA-BA97-A9617D049A5A}" type="slidenum">
              <a:rPr lang="en-US" altLang="zh-CN" smtClean="0">
                <a:ea typeface="宋体" charset="-122"/>
              </a:rPr>
              <a:pPr/>
              <a:t>9</a:t>
            </a:fld>
            <a:endParaRPr lang="en-US" altLang="zh-CN">
              <a:ea typeface="宋体" charset="-122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5D16F0A-E713-40C7-AA3F-80832C4E9D09}" type="slidenum">
              <a:rPr lang="en-US" altLang="zh-CN" smtClean="0">
                <a:ea typeface="宋体" charset="-122"/>
              </a:rPr>
              <a:pPr/>
              <a:t>10</a:t>
            </a:fld>
            <a:endParaRPr lang="en-US" altLang="zh-CN">
              <a:ea typeface="宋体" charset="-122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28168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28601"/>
            <a:ext cx="8229600" cy="685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10668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EC7D15-1EA6-4059-945F-BCB92DF1FBBE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0494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0"/>
            <a:ext cx="2114550" cy="559276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0"/>
            <a:ext cx="6191250" cy="55927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EFB30B-073C-4885-8AA2-427C80E6BD2B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9477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349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419600" y="10668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6294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417E3F1-433D-49FB-929D-0CB1EB2026DE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832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228600" y="0"/>
            <a:ext cx="8458200" cy="5592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6294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563C4B5-D46A-49E1-A9D2-BEB4B287C140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3573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229600" cy="3349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600" y="10668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40073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1EFAC6-5A0B-4723-8AA6-3D3F3D98D5C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3764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541313-7C87-4CE2-A67F-A8791D09C36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4881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9E4688-0E58-46CA-9C21-FD16D903A2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0704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19600" y="1066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35CD71-FA44-4F3F-8CEB-E0F407EEDB6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44074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3A4353-EC8A-4DD2-A4FD-1999D954F13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895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fld id="{19352E73-6586-482C-B492-E6FD81B48779}" type="slidenum">
              <a:rPr lang="en-US" altLang="zh-CN" smtClean="0"/>
              <a:pPr/>
              <a:t>‹#›</a:t>
            </a:fld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94302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8BE97-0AE4-45FC-961E-5152E7D77ED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42925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774D79-D6C1-4F7A-9771-2ED1C8DE996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0632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EB55C0-F417-46B5-8C6B-D5499C966BC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3798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068C21-EE39-4EBD-B58C-A0C05B4BA39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2870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496C03-1B51-473B-B868-2D60980CAE2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97214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0"/>
            <a:ext cx="2114550" cy="55927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0"/>
            <a:ext cx="6191250" cy="55927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22ADD2-48BE-4629-BA11-CAB66AB22D0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323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131F9F7-2522-40F9-BF67-826A4745FB37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8372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28601"/>
            <a:ext cx="8229600" cy="685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19600" y="10668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A2E6FCD-6FDA-4C89-AB14-F026A850FE63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0508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2FB8F29-AEE5-4D01-8BA2-2B644DAFF1AE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091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28601"/>
            <a:ext cx="8229600" cy="685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5768367-19B6-44BC-9951-BC83BC5A3A7D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671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D611F3A-53DE-4E73-A372-B7C8602DC65D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1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C7851B2-B141-4930-9AF0-69913F35A897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011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B257B05-CF89-42FF-AFC4-6029450014A9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20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7" name="Rectangle 15"/>
          <p:cNvSpPr>
            <a:spLocks noChangeArrowheads="1"/>
          </p:cNvSpPr>
          <p:nvPr userDrawn="1"/>
        </p:nvSpPr>
        <p:spPr bwMode="auto">
          <a:xfrm>
            <a:off x="228600" y="838200"/>
            <a:ext cx="8229600" cy="76200"/>
          </a:xfrm>
          <a:prstGeom prst="rect">
            <a:avLst/>
          </a:prstGeom>
          <a:solidFill>
            <a:srgbClr val="993366">
              <a:alpha val="9600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28" name="Rectangle 16"/>
          <p:cNvSpPr>
            <a:spLocks noChangeArrowheads="1"/>
          </p:cNvSpPr>
          <p:nvPr userDrawn="1"/>
        </p:nvSpPr>
        <p:spPr bwMode="auto">
          <a:xfrm>
            <a:off x="228600" y="6096000"/>
            <a:ext cx="8229600" cy="45719"/>
          </a:xfrm>
          <a:prstGeom prst="rect">
            <a:avLst/>
          </a:prstGeom>
          <a:solidFill>
            <a:srgbClr val="993366">
              <a:alpha val="9600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15" r:id="rId12"/>
    <p:sldLayoutId id="2147483716" r:id="rId13"/>
    <p:sldLayoutId id="2147483717" r:id="rId14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编译原理</a:t>
            </a:r>
            <a:r>
              <a:rPr lang="en-US" altLang="zh-CN"/>
              <a:t>-</a:t>
            </a:r>
            <a:r>
              <a:rPr lang="zh-CN" altLang="en-US"/>
              <a:t>华中科技大学 </a:t>
            </a:r>
            <a:r>
              <a:rPr lang="en-US" altLang="zh-CN"/>
              <a:t>–</a:t>
            </a:r>
            <a:r>
              <a:rPr lang="zh-CN" altLang="en-US"/>
              <a:t>徐丽萍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668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06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7700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+mn-ea"/>
              </a:defRPr>
            </a:lvl1pPr>
          </a:lstStyle>
          <a:p>
            <a:fld id="{151EF2D8-4556-4595-AAFB-18A1313A10C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240647" name="Rectangle 7"/>
          <p:cNvSpPr>
            <a:spLocks noChangeArrowheads="1"/>
          </p:cNvSpPr>
          <p:nvPr userDrawn="1"/>
        </p:nvSpPr>
        <p:spPr bwMode="auto">
          <a:xfrm>
            <a:off x="152400" y="304800"/>
            <a:ext cx="5486400" cy="76200"/>
          </a:xfrm>
          <a:prstGeom prst="rect">
            <a:avLst/>
          </a:prstGeom>
          <a:solidFill>
            <a:srgbClr val="993366">
              <a:alpha val="9600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0648" name="Rectangle 8"/>
          <p:cNvSpPr>
            <a:spLocks noChangeArrowheads="1"/>
          </p:cNvSpPr>
          <p:nvPr userDrawn="1"/>
        </p:nvSpPr>
        <p:spPr bwMode="auto">
          <a:xfrm>
            <a:off x="3429000" y="6324600"/>
            <a:ext cx="5486400" cy="76200"/>
          </a:xfrm>
          <a:prstGeom prst="rect">
            <a:avLst/>
          </a:prstGeom>
          <a:solidFill>
            <a:srgbClr val="993366">
              <a:alpha val="9600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hyperlink" Target="05.swf" TargetMode="External"/><Relationship Id="rId4" Type="http://schemas.openxmlformats.org/officeDocument/2006/relationships/hyperlink" Target="04.sw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04.sw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05.sw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08.sw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06.swf" TargetMode="External"/><Relationship Id="rId4" Type="http://schemas.openxmlformats.org/officeDocument/2006/relationships/hyperlink" Target="07.sw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09.sw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10.sw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4.xml"/><Relationship Id="rId7" Type="http://schemas.openxmlformats.org/officeDocument/2006/relationships/slide" Target="slide4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9.xml"/><Relationship Id="rId5" Type="http://schemas.openxmlformats.org/officeDocument/2006/relationships/slide" Target="slide14.xml"/><Relationship Id="rId4" Type="http://schemas.openxmlformats.org/officeDocument/2006/relationships/slide" Target="slide6.xml"/><Relationship Id="rId9" Type="http://schemas.openxmlformats.org/officeDocument/2006/relationships/slide" Target="slide4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11.sw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12.swf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13.swf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14.swf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15.swf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16.sw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wmf"/><Relationship Id="rId4" Type="http://schemas.openxmlformats.org/officeDocument/2006/relationships/notesSlide" Target="../notesSlides/notesSlide4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6172200"/>
            <a:ext cx="7391400" cy="68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编译原理课程组</a:t>
            </a:r>
            <a:endParaRPr lang="en-US" altLang="zh-CN" sz="2800" b="1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304800"/>
            <a:ext cx="7391400" cy="685800"/>
          </a:xfrm>
          <a:prstGeom prst="rect">
            <a:avLst/>
          </a:prstGeom>
        </p:spPr>
        <p:txBody>
          <a:bodyPr/>
          <a:lstStyle/>
          <a:p>
            <a:pPr lvl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 kern="0" dirty="0">
                <a:latin typeface="黑体" pitchFamily="49" charset="-122"/>
                <a:ea typeface="黑体" pitchFamily="49" charset="-122"/>
              </a:rPr>
              <a:t>华中科技大学  计算机科学与技术学院</a:t>
            </a:r>
            <a:endParaRPr lang="en-US" altLang="zh-CN" sz="2800" b="1" kern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752600" y="2514600"/>
            <a:ext cx="5410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j-cs"/>
              </a:rPr>
              <a:t>第</a:t>
            </a:r>
            <a:r>
              <a:rPr lang="en-US" altLang="zh-CN" sz="4000" b="1" kern="0" noProof="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j-cs"/>
              </a:rPr>
              <a:t>3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j-cs"/>
              </a:rPr>
              <a:t>章　词法分析</a:t>
            </a:r>
            <a:endParaRPr kumimoji="0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j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j-cs"/>
              </a:rPr>
              <a:t> 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-304800" y="1066800"/>
            <a:ext cx="4343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+mn-ea"/>
                <a:ea typeface="+mn-ea"/>
              </a:rPr>
              <a:t>编译原理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200400" y="4876800"/>
            <a:ext cx="5410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>
                <a:solidFill>
                  <a:srgbClr val="0000FF"/>
                </a:solidFill>
                <a:latin typeface="+mn-ea"/>
                <a:ea typeface="+mn-ea"/>
                <a:cs typeface="+mj-cs"/>
              </a:rPr>
              <a:t>主讲</a:t>
            </a:r>
            <a:r>
              <a:rPr lang="zh-CN" altLang="en-US" sz="3200" b="1" kern="0">
                <a:solidFill>
                  <a:srgbClr val="0000FF"/>
                </a:solidFill>
                <a:latin typeface="+mn-ea"/>
                <a:ea typeface="+mn-ea"/>
                <a:cs typeface="+mj-cs"/>
              </a:rPr>
              <a:t>教师：徐丽萍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　</a:t>
            </a: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1524000" y="4189906"/>
            <a:ext cx="6513513" cy="572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ct val="50000"/>
              </a:spcAft>
            </a:pPr>
            <a:fld id="{BE7E03F2-260A-4EC1-BF85-F8D1985737F6}" type="datetime3">
              <a:rPr lang="zh-CN" altLang="en-US" sz="2700" smtClean="0">
                <a:latin typeface="+mn-lt"/>
                <a:ea typeface="+mn-ea"/>
                <a:cs typeface="+mn-ea"/>
                <a:sym typeface="+mn-lt"/>
              </a:rPr>
              <a:pPr algn="ctr" eaLnBrk="1" hangingPunct="1">
                <a:lnSpc>
                  <a:spcPct val="130000"/>
                </a:lnSpc>
                <a:spcAft>
                  <a:spcPct val="50000"/>
                </a:spcAft>
              </a:pPr>
              <a:t>2020年3月8日星期日</a:t>
            </a:fld>
            <a:endParaRPr lang="en-US" altLang="zh-CN" sz="27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228600" y="877443"/>
            <a:ext cx="7315200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      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定义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3.2  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如果正规式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r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和文法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G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，有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L(r)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L(G)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则称</a:t>
            </a:r>
            <a:r>
              <a:rPr lang="zh-CN" altLang="en-US" sz="2200" b="1" dirty="0">
                <a:solidFill>
                  <a:srgbClr val="CC6600"/>
                </a:solidFill>
                <a:latin typeface="宋体" pitchFamily="2" charset="-122"/>
                <a:ea typeface="宋体" pitchFamily="2" charset="-122"/>
              </a:rPr>
              <a:t>正规式</a:t>
            </a:r>
            <a:r>
              <a:rPr lang="en-US" altLang="zh-CN" sz="2200" b="1" dirty="0">
                <a:solidFill>
                  <a:srgbClr val="CC6600"/>
                </a:solidFill>
                <a:latin typeface="宋体" pitchFamily="2" charset="-122"/>
                <a:ea typeface="宋体" pitchFamily="2" charset="-122"/>
              </a:rPr>
              <a:t>r</a:t>
            </a:r>
            <a:r>
              <a:rPr lang="zh-CN" altLang="en-US" sz="2200" b="1" dirty="0">
                <a:solidFill>
                  <a:srgbClr val="CC6600"/>
                </a:solidFill>
                <a:latin typeface="宋体" pitchFamily="2" charset="-122"/>
                <a:ea typeface="宋体" pitchFamily="2" charset="-122"/>
              </a:rPr>
              <a:t>和文法</a:t>
            </a:r>
            <a:r>
              <a:rPr lang="en-US" altLang="zh-CN" sz="2200" b="1" dirty="0">
                <a:solidFill>
                  <a:srgbClr val="CC6600"/>
                </a:solidFill>
                <a:latin typeface="宋体" pitchFamily="2" charset="-122"/>
                <a:ea typeface="宋体" pitchFamily="2" charset="-122"/>
              </a:rPr>
              <a:t>G</a:t>
            </a:r>
            <a:r>
              <a:rPr lang="zh-CN" altLang="en-US" sz="2200" b="1" dirty="0">
                <a:solidFill>
                  <a:srgbClr val="CC6600"/>
                </a:solidFill>
                <a:latin typeface="宋体" pitchFamily="2" charset="-122"/>
                <a:ea typeface="宋体" pitchFamily="2" charset="-122"/>
              </a:rPr>
              <a:t>是等价的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。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81000" y="2133600"/>
            <a:ext cx="8039100" cy="1412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73088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设∑上正规式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r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，则等价文法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G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(V</a:t>
            </a:r>
            <a:r>
              <a:rPr lang="en-US" altLang="zh-CN" sz="2200" b="1" baseline="-30000" dirty="0">
                <a:latin typeface="宋体" pitchFamily="2" charset="-122"/>
                <a:ea typeface="宋体" pitchFamily="2" charset="-122"/>
              </a:rPr>
              <a:t>N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,V</a:t>
            </a:r>
            <a:r>
              <a:rPr lang="en-US" altLang="zh-CN" sz="2200" b="1" baseline="-30000" dirty="0">
                <a:latin typeface="宋体" pitchFamily="2" charset="-122"/>
                <a:ea typeface="宋体" pitchFamily="2" charset="-122"/>
              </a:rPr>
              <a:t>T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,P,S)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。其中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,V</a:t>
            </a:r>
            <a:r>
              <a:rPr lang="en-US" altLang="zh-CN" sz="2200" b="1" baseline="-30000" dirty="0">
                <a:latin typeface="宋体" pitchFamily="2" charset="-122"/>
                <a:ea typeface="宋体" pitchFamily="2" charset="-122"/>
              </a:rPr>
              <a:t>T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＝∑；从形如产生式 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S→r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开始，按表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4.1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规则进行转换， 直到全部形如产生式， 符合正规文法之规则形式为止，可得到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P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V</a:t>
            </a:r>
            <a:r>
              <a:rPr lang="en-US" altLang="zh-CN" sz="2200" b="1" baseline="-30000" dirty="0">
                <a:latin typeface="宋体" pitchFamily="2" charset="-122"/>
                <a:ea typeface="宋体" pitchFamily="2" charset="-122"/>
              </a:rPr>
              <a:t>N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。 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1295400" y="1778913"/>
            <a:ext cx="3505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正规式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r→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文法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G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转换方法</a:t>
            </a:r>
          </a:p>
        </p:txBody>
      </p:sp>
      <p:grpSp>
        <p:nvGrpSpPr>
          <p:cNvPr id="2" name="Group 71"/>
          <p:cNvGrpSpPr>
            <a:grpSpLocks/>
          </p:cNvGrpSpPr>
          <p:nvPr/>
        </p:nvGrpSpPr>
        <p:grpSpPr bwMode="auto">
          <a:xfrm>
            <a:off x="1600200" y="3657600"/>
            <a:ext cx="5943600" cy="2359025"/>
            <a:chOff x="-2" y="-2"/>
            <a:chExt cx="2235" cy="1828"/>
          </a:xfrm>
        </p:grpSpPr>
        <p:grpSp>
          <p:nvGrpSpPr>
            <p:cNvPr id="3" name="Group 69"/>
            <p:cNvGrpSpPr>
              <a:grpSpLocks/>
            </p:cNvGrpSpPr>
            <p:nvPr/>
          </p:nvGrpSpPr>
          <p:grpSpPr bwMode="auto">
            <a:xfrm>
              <a:off x="0" y="0"/>
              <a:ext cx="2231" cy="1824"/>
              <a:chOff x="0" y="0"/>
              <a:chExt cx="2231" cy="1824"/>
            </a:xfrm>
          </p:grpSpPr>
          <p:grpSp>
            <p:nvGrpSpPr>
              <p:cNvPr id="4" name="Group 50"/>
              <p:cNvGrpSpPr>
                <a:grpSpLocks/>
              </p:cNvGrpSpPr>
              <p:nvPr/>
            </p:nvGrpSpPr>
            <p:grpSpPr bwMode="auto">
              <a:xfrm>
                <a:off x="0" y="0"/>
                <a:ext cx="513" cy="480"/>
                <a:chOff x="0" y="0"/>
                <a:chExt cx="513" cy="480"/>
              </a:xfrm>
            </p:grpSpPr>
            <p:sp>
              <p:nvSpPr>
                <p:cNvPr id="13350" name="Rectangle 39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427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 eaLnBrk="1" hangingPunct="1"/>
                  <a:r>
                    <a:rPr lang="zh-CN" altLang="en-US" sz="2000" b="1">
                      <a:latin typeface="宋体" pitchFamily="2" charset="-122"/>
                      <a:ea typeface="宋体" pitchFamily="2" charset="-122"/>
                    </a:rPr>
                    <a:t>规则</a:t>
                  </a:r>
                  <a:r>
                    <a:rPr lang="en-US" altLang="zh-CN" sz="2000" b="1">
                      <a:latin typeface="宋体" pitchFamily="2" charset="-122"/>
                      <a:ea typeface="宋体" pitchFamily="2" charset="-122"/>
                    </a:rPr>
                    <a:t>1</a:t>
                  </a:r>
                </a:p>
              </p:txBody>
            </p:sp>
            <p:sp>
              <p:nvSpPr>
                <p:cNvPr id="13351" name="Rectangle 4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13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eaLnBrk="1" hangingPunct="1"/>
                  <a:endParaRPr lang="en-CA" altLang="zh-CN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grpSp>
            <p:nvGrpSpPr>
              <p:cNvPr id="5" name="Group 52"/>
              <p:cNvGrpSpPr>
                <a:grpSpLocks/>
              </p:cNvGrpSpPr>
              <p:nvPr/>
            </p:nvGrpSpPr>
            <p:grpSpPr bwMode="auto">
              <a:xfrm>
                <a:off x="513" y="0"/>
                <a:ext cx="782" cy="480"/>
                <a:chOff x="513" y="0"/>
                <a:chExt cx="782" cy="480"/>
              </a:xfrm>
            </p:grpSpPr>
            <p:sp>
              <p:nvSpPr>
                <p:cNvPr id="13348" name="Rectangle 40"/>
                <p:cNvSpPr>
                  <a:spLocks noChangeArrowheads="1"/>
                </p:cNvSpPr>
                <p:nvPr/>
              </p:nvSpPr>
              <p:spPr bwMode="auto">
                <a:xfrm>
                  <a:off x="556" y="0"/>
                  <a:ext cx="696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 eaLnBrk="1" hangingPunct="1"/>
                  <a:r>
                    <a:rPr lang="en-US" altLang="zh-CN" sz="2000" b="1">
                      <a:latin typeface="宋体" pitchFamily="2" charset="-122"/>
                      <a:ea typeface="宋体" pitchFamily="2" charset="-122"/>
                    </a:rPr>
                    <a:t>A→xy</a:t>
                  </a:r>
                </a:p>
              </p:txBody>
            </p:sp>
            <p:sp>
              <p:nvSpPr>
                <p:cNvPr id="13349" name="Rectangle 51"/>
                <p:cNvSpPr>
                  <a:spLocks noChangeArrowheads="1"/>
                </p:cNvSpPr>
                <p:nvPr/>
              </p:nvSpPr>
              <p:spPr bwMode="auto">
                <a:xfrm>
                  <a:off x="513" y="0"/>
                  <a:ext cx="7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eaLnBrk="1" hangingPunct="1"/>
                  <a:endParaRPr lang="en-CA" altLang="zh-CN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grpSp>
            <p:nvGrpSpPr>
              <p:cNvPr id="6" name="Group 54"/>
              <p:cNvGrpSpPr>
                <a:grpSpLocks/>
              </p:cNvGrpSpPr>
              <p:nvPr/>
            </p:nvGrpSpPr>
            <p:grpSpPr bwMode="auto">
              <a:xfrm>
                <a:off x="1295" y="0"/>
                <a:ext cx="936" cy="480"/>
                <a:chOff x="1295" y="0"/>
                <a:chExt cx="936" cy="480"/>
              </a:xfrm>
            </p:grpSpPr>
            <p:sp>
              <p:nvSpPr>
                <p:cNvPr id="13346" name="Rectangle 41"/>
                <p:cNvSpPr>
                  <a:spLocks noChangeArrowheads="1"/>
                </p:cNvSpPr>
                <p:nvPr/>
              </p:nvSpPr>
              <p:spPr bwMode="auto">
                <a:xfrm>
                  <a:off x="1338" y="0"/>
                  <a:ext cx="850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 eaLnBrk="1" hangingPunct="1"/>
                  <a:r>
                    <a:rPr lang="en-US" altLang="zh-CN" sz="2000" b="1">
                      <a:latin typeface="宋体" pitchFamily="2" charset="-122"/>
                      <a:ea typeface="宋体" pitchFamily="2" charset="-122"/>
                    </a:rPr>
                    <a:t>A→xB,B→y</a:t>
                  </a:r>
                </a:p>
              </p:txBody>
            </p:sp>
            <p:sp>
              <p:nvSpPr>
                <p:cNvPr id="13347" name="Rectangle 53"/>
                <p:cNvSpPr>
                  <a:spLocks noChangeArrowheads="1"/>
                </p:cNvSpPr>
                <p:nvPr/>
              </p:nvSpPr>
              <p:spPr bwMode="auto">
                <a:xfrm>
                  <a:off x="1295" y="0"/>
                  <a:ext cx="936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eaLnBrk="1" hangingPunct="1"/>
                  <a:endParaRPr lang="en-CA" altLang="zh-CN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grpSp>
            <p:nvGrpSpPr>
              <p:cNvPr id="7" name="Group 56"/>
              <p:cNvGrpSpPr>
                <a:grpSpLocks/>
              </p:cNvGrpSpPr>
              <p:nvPr/>
            </p:nvGrpSpPr>
            <p:grpSpPr bwMode="auto">
              <a:xfrm>
                <a:off x="0" y="480"/>
                <a:ext cx="513" cy="480"/>
                <a:chOff x="0" y="480"/>
                <a:chExt cx="513" cy="480"/>
              </a:xfrm>
            </p:grpSpPr>
            <p:sp>
              <p:nvSpPr>
                <p:cNvPr id="13344" name="Rectangle 42"/>
                <p:cNvSpPr>
                  <a:spLocks noChangeArrowheads="1"/>
                </p:cNvSpPr>
                <p:nvPr/>
              </p:nvSpPr>
              <p:spPr bwMode="auto">
                <a:xfrm>
                  <a:off x="43" y="480"/>
                  <a:ext cx="427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 eaLnBrk="1" hangingPunct="1"/>
                  <a:r>
                    <a:rPr lang="zh-CN" altLang="en-US" sz="2000" b="1">
                      <a:latin typeface="宋体" pitchFamily="2" charset="-122"/>
                      <a:ea typeface="宋体" pitchFamily="2" charset="-122"/>
                    </a:rPr>
                    <a:t>规则</a:t>
                  </a:r>
                  <a:r>
                    <a:rPr lang="en-US" altLang="zh-CN" sz="2000" b="1">
                      <a:latin typeface="宋体" pitchFamily="2" charset="-122"/>
                      <a:ea typeface="宋体" pitchFamily="2" charset="-122"/>
                    </a:rPr>
                    <a:t>2</a:t>
                  </a:r>
                </a:p>
                <a:p>
                  <a:pPr algn="ctr"/>
                  <a:endParaRPr lang="en-US" altLang="zh-CN" sz="2000" b="1">
                    <a:latin typeface="宋体" pitchFamily="2" charset="-122"/>
                    <a:ea typeface="宋体" pitchFamily="2" charset="-122"/>
                  </a:endParaRPr>
                </a:p>
              </p:txBody>
            </p:sp>
            <p:sp>
              <p:nvSpPr>
                <p:cNvPr id="13345" name="Rectangle 55"/>
                <p:cNvSpPr>
                  <a:spLocks noChangeArrowheads="1"/>
                </p:cNvSpPr>
                <p:nvPr/>
              </p:nvSpPr>
              <p:spPr bwMode="auto">
                <a:xfrm>
                  <a:off x="0" y="480"/>
                  <a:ext cx="513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eaLnBrk="1" hangingPunct="1"/>
                  <a:endParaRPr lang="en-CA" altLang="zh-CN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grpSp>
            <p:nvGrpSpPr>
              <p:cNvPr id="8" name="Group 58"/>
              <p:cNvGrpSpPr>
                <a:grpSpLocks/>
              </p:cNvGrpSpPr>
              <p:nvPr/>
            </p:nvGrpSpPr>
            <p:grpSpPr bwMode="auto">
              <a:xfrm>
                <a:off x="513" y="480"/>
                <a:ext cx="782" cy="1067"/>
                <a:chOff x="513" y="480"/>
                <a:chExt cx="782" cy="1067"/>
              </a:xfrm>
            </p:grpSpPr>
            <p:sp>
              <p:nvSpPr>
                <p:cNvPr id="13342" name="Rectangle 43"/>
                <p:cNvSpPr>
                  <a:spLocks noChangeArrowheads="1"/>
                </p:cNvSpPr>
                <p:nvPr/>
              </p:nvSpPr>
              <p:spPr bwMode="auto">
                <a:xfrm>
                  <a:off x="556" y="1067"/>
                  <a:ext cx="696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 eaLnBrk="1" hangingPunct="1"/>
                  <a:r>
                    <a:rPr lang="en-US" altLang="zh-CN" sz="2000" b="1">
                      <a:latin typeface="宋体" pitchFamily="2" charset="-122"/>
                      <a:ea typeface="宋体" pitchFamily="2" charset="-122"/>
                    </a:rPr>
                    <a:t>A→x︱y</a:t>
                  </a:r>
                </a:p>
                <a:p>
                  <a:pPr algn="just"/>
                  <a:endParaRPr lang="en-US" altLang="zh-CN" sz="2000" b="1">
                    <a:latin typeface="宋体" pitchFamily="2" charset="-122"/>
                    <a:ea typeface="宋体" pitchFamily="2" charset="-122"/>
                  </a:endParaRPr>
                </a:p>
              </p:txBody>
            </p:sp>
            <p:sp>
              <p:nvSpPr>
                <p:cNvPr id="13343" name="Rectangle 57"/>
                <p:cNvSpPr>
                  <a:spLocks noChangeArrowheads="1"/>
                </p:cNvSpPr>
                <p:nvPr/>
              </p:nvSpPr>
              <p:spPr bwMode="auto">
                <a:xfrm>
                  <a:off x="513" y="480"/>
                  <a:ext cx="7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eaLnBrk="1" hangingPunct="1"/>
                  <a:endParaRPr lang="en-CA" altLang="zh-CN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grpSp>
            <p:nvGrpSpPr>
              <p:cNvPr id="9" name="Group 60"/>
              <p:cNvGrpSpPr>
                <a:grpSpLocks/>
              </p:cNvGrpSpPr>
              <p:nvPr/>
            </p:nvGrpSpPr>
            <p:grpSpPr bwMode="auto">
              <a:xfrm>
                <a:off x="1295" y="480"/>
                <a:ext cx="936" cy="1067"/>
                <a:chOff x="1295" y="480"/>
                <a:chExt cx="936" cy="1067"/>
              </a:xfrm>
            </p:grpSpPr>
            <p:sp>
              <p:nvSpPr>
                <p:cNvPr id="13340" name="Rectangle 44"/>
                <p:cNvSpPr>
                  <a:spLocks noChangeArrowheads="1"/>
                </p:cNvSpPr>
                <p:nvPr/>
              </p:nvSpPr>
              <p:spPr bwMode="auto">
                <a:xfrm>
                  <a:off x="1338" y="1067"/>
                  <a:ext cx="850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 eaLnBrk="1" hangingPunct="1"/>
                  <a:r>
                    <a:rPr lang="en-US" altLang="zh-CN" sz="2000" b="1">
                      <a:latin typeface="宋体" pitchFamily="2" charset="-122"/>
                      <a:ea typeface="宋体" pitchFamily="2" charset="-122"/>
                    </a:rPr>
                    <a:t>A→x, A→ y</a:t>
                  </a:r>
                </a:p>
                <a:p>
                  <a:pPr algn="just"/>
                  <a:endParaRPr lang="en-US" altLang="zh-CN" sz="2000" b="1">
                    <a:latin typeface="宋体" pitchFamily="2" charset="-122"/>
                    <a:ea typeface="宋体" pitchFamily="2" charset="-122"/>
                  </a:endParaRPr>
                </a:p>
              </p:txBody>
            </p:sp>
            <p:sp>
              <p:nvSpPr>
                <p:cNvPr id="13341" name="Rectangle 59"/>
                <p:cNvSpPr>
                  <a:spLocks noChangeArrowheads="1"/>
                </p:cNvSpPr>
                <p:nvPr/>
              </p:nvSpPr>
              <p:spPr bwMode="auto">
                <a:xfrm>
                  <a:off x="1295" y="480"/>
                  <a:ext cx="936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eaLnBrk="1" hangingPunct="1"/>
                  <a:endParaRPr lang="en-CA" altLang="zh-CN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grpSp>
            <p:nvGrpSpPr>
              <p:cNvPr id="10" name="Group 62"/>
              <p:cNvGrpSpPr>
                <a:grpSpLocks/>
              </p:cNvGrpSpPr>
              <p:nvPr/>
            </p:nvGrpSpPr>
            <p:grpSpPr bwMode="auto">
              <a:xfrm>
                <a:off x="0" y="960"/>
                <a:ext cx="513" cy="480"/>
                <a:chOff x="0" y="960"/>
                <a:chExt cx="513" cy="480"/>
              </a:xfrm>
            </p:grpSpPr>
            <p:sp>
              <p:nvSpPr>
                <p:cNvPr id="13338" name="Rectangle 45"/>
                <p:cNvSpPr>
                  <a:spLocks noChangeArrowheads="1"/>
                </p:cNvSpPr>
                <p:nvPr/>
              </p:nvSpPr>
              <p:spPr bwMode="auto">
                <a:xfrm>
                  <a:off x="43" y="960"/>
                  <a:ext cx="427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 eaLnBrk="1" hangingPunct="1"/>
                  <a:r>
                    <a:rPr lang="zh-CN" altLang="en-US" sz="2000" b="1" dirty="0">
                      <a:latin typeface="宋体" pitchFamily="2" charset="-122"/>
                      <a:ea typeface="宋体" pitchFamily="2" charset="-122"/>
                    </a:rPr>
                    <a:t>规则</a:t>
                  </a:r>
                  <a:r>
                    <a:rPr lang="en-US" altLang="zh-CN" sz="2000" b="1" dirty="0">
                      <a:latin typeface="宋体" pitchFamily="2" charset="-122"/>
                      <a:ea typeface="宋体" pitchFamily="2" charset="-122"/>
                    </a:rPr>
                    <a:t>3</a:t>
                  </a:r>
                </a:p>
                <a:p>
                  <a:pPr algn="ctr"/>
                  <a:endParaRPr lang="en-US" altLang="zh-CN" sz="2000" b="1" dirty="0">
                    <a:latin typeface="宋体" pitchFamily="2" charset="-122"/>
                    <a:ea typeface="宋体" pitchFamily="2" charset="-122"/>
                  </a:endParaRPr>
                </a:p>
              </p:txBody>
            </p:sp>
            <p:sp>
              <p:nvSpPr>
                <p:cNvPr id="13339" name="Rectangle 61"/>
                <p:cNvSpPr>
                  <a:spLocks noChangeArrowheads="1"/>
                </p:cNvSpPr>
                <p:nvPr/>
              </p:nvSpPr>
              <p:spPr bwMode="auto">
                <a:xfrm>
                  <a:off x="0" y="960"/>
                  <a:ext cx="513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eaLnBrk="1" hangingPunct="1"/>
                  <a:endParaRPr lang="en-CA" altLang="zh-CN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grpSp>
            <p:nvGrpSpPr>
              <p:cNvPr id="11" name="Group 64"/>
              <p:cNvGrpSpPr>
                <a:grpSpLocks/>
              </p:cNvGrpSpPr>
              <p:nvPr/>
            </p:nvGrpSpPr>
            <p:grpSpPr bwMode="auto">
              <a:xfrm>
                <a:off x="513" y="487"/>
                <a:ext cx="782" cy="953"/>
                <a:chOff x="513" y="487"/>
                <a:chExt cx="782" cy="953"/>
              </a:xfrm>
            </p:grpSpPr>
            <p:sp>
              <p:nvSpPr>
                <p:cNvPr id="13336" name="Rectangle 46"/>
                <p:cNvSpPr>
                  <a:spLocks noChangeArrowheads="1"/>
                </p:cNvSpPr>
                <p:nvPr/>
              </p:nvSpPr>
              <p:spPr bwMode="auto">
                <a:xfrm>
                  <a:off x="577" y="487"/>
                  <a:ext cx="696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 eaLnBrk="1" hangingPunct="1"/>
                  <a:r>
                    <a:rPr lang="en-US" altLang="zh-CN" sz="2000" b="1" dirty="0" err="1">
                      <a:latin typeface="宋体" pitchFamily="2" charset="-122"/>
                      <a:ea typeface="宋体" pitchFamily="2" charset="-122"/>
                    </a:rPr>
                    <a:t>A→x</a:t>
                  </a:r>
                  <a:r>
                    <a:rPr lang="en-US" altLang="zh-CN" sz="2000" b="1" dirty="0">
                      <a:latin typeface="宋体" pitchFamily="2" charset="-122"/>
                      <a:ea typeface="宋体" pitchFamily="2" charset="-122"/>
                    </a:rPr>
                    <a:t>*y</a:t>
                  </a:r>
                </a:p>
                <a:p>
                  <a:pPr algn="just"/>
                  <a:endParaRPr lang="en-US" altLang="zh-CN" sz="2000" b="1" dirty="0">
                    <a:latin typeface="宋体" pitchFamily="2" charset="-122"/>
                    <a:ea typeface="宋体" pitchFamily="2" charset="-122"/>
                  </a:endParaRPr>
                </a:p>
              </p:txBody>
            </p:sp>
            <p:sp>
              <p:nvSpPr>
                <p:cNvPr id="13337" name="Rectangle 63"/>
                <p:cNvSpPr>
                  <a:spLocks noChangeArrowheads="1"/>
                </p:cNvSpPr>
                <p:nvPr/>
              </p:nvSpPr>
              <p:spPr bwMode="auto">
                <a:xfrm>
                  <a:off x="513" y="960"/>
                  <a:ext cx="7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eaLnBrk="1" hangingPunct="1"/>
                  <a:endParaRPr lang="en-CA" altLang="zh-CN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grpSp>
            <p:nvGrpSpPr>
              <p:cNvPr id="12" name="Group 66"/>
              <p:cNvGrpSpPr>
                <a:grpSpLocks/>
              </p:cNvGrpSpPr>
              <p:nvPr/>
            </p:nvGrpSpPr>
            <p:grpSpPr bwMode="auto">
              <a:xfrm>
                <a:off x="1295" y="431"/>
                <a:ext cx="936" cy="1009"/>
                <a:chOff x="1295" y="431"/>
                <a:chExt cx="936" cy="1009"/>
              </a:xfrm>
            </p:grpSpPr>
            <p:sp>
              <p:nvSpPr>
                <p:cNvPr id="13334" name="Rectangle 47"/>
                <p:cNvSpPr>
                  <a:spLocks noChangeArrowheads="1"/>
                </p:cNvSpPr>
                <p:nvPr/>
              </p:nvSpPr>
              <p:spPr bwMode="auto">
                <a:xfrm>
                  <a:off x="1354" y="431"/>
                  <a:ext cx="850" cy="6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 eaLnBrk="1" hangingPunct="1"/>
                  <a:r>
                    <a:rPr lang="en-US" altLang="zh-CN" sz="2000" b="1" dirty="0" err="1">
                      <a:latin typeface="宋体" pitchFamily="2" charset="-122"/>
                      <a:ea typeface="宋体" pitchFamily="2" charset="-122"/>
                    </a:rPr>
                    <a:t>A→xB</a:t>
                  </a:r>
                  <a:r>
                    <a:rPr lang="en-US" altLang="zh-CN" sz="2000" b="1" dirty="0">
                      <a:latin typeface="宋体" pitchFamily="2" charset="-122"/>
                      <a:ea typeface="宋体" pitchFamily="2" charset="-122"/>
                    </a:rPr>
                    <a:t>, </a:t>
                  </a:r>
                  <a:r>
                    <a:rPr lang="en-US" altLang="zh-CN" sz="2000" b="1" dirty="0" err="1">
                      <a:latin typeface="宋体" pitchFamily="2" charset="-122"/>
                      <a:ea typeface="宋体" pitchFamily="2" charset="-122"/>
                    </a:rPr>
                    <a:t>A→y</a:t>
                  </a:r>
                  <a:endParaRPr lang="en-US" altLang="zh-CN" sz="2000" b="1" dirty="0">
                    <a:latin typeface="宋体" pitchFamily="2" charset="-122"/>
                    <a:ea typeface="宋体" pitchFamily="2" charset="-122"/>
                  </a:endParaRPr>
                </a:p>
                <a:p>
                  <a:pPr algn="just" eaLnBrk="1" hangingPunct="1"/>
                  <a:r>
                    <a:rPr lang="en-US" altLang="zh-CN" sz="2000" b="1" dirty="0" err="1">
                      <a:latin typeface="宋体" pitchFamily="2" charset="-122"/>
                      <a:ea typeface="宋体" pitchFamily="2" charset="-122"/>
                    </a:rPr>
                    <a:t>B→xB</a:t>
                  </a:r>
                  <a:r>
                    <a:rPr lang="en-US" altLang="zh-CN" sz="2000" b="1" dirty="0">
                      <a:latin typeface="宋体" pitchFamily="2" charset="-122"/>
                      <a:ea typeface="宋体" pitchFamily="2" charset="-122"/>
                    </a:rPr>
                    <a:t>, </a:t>
                  </a:r>
                  <a:r>
                    <a:rPr lang="en-US" altLang="zh-CN" sz="2000" b="1" dirty="0" err="1">
                      <a:latin typeface="宋体" pitchFamily="2" charset="-122"/>
                      <a:ea typeface="宋体" pitchFamily="2" charset="-122"/>
                    </a:rPr>
                    <a:t>B→y</a:t>
                  </a:r>
                  <a:endParaRPr lang="en-US" altLang="zh-CN" sz="2000" b="1" dirty="0">
                    <a:latin typeface="宋体" pitchFamily="2" charset="-122"/>
                    <a:ea typeface="宋体" pitchFamily="2" charset="-122"/>
                  </a:endParaRPr>
                </a:p>
                <a:p>
                  <a:pPr algn="just"/>
                  <a:endParaRPr lang="en-US" altLang="zh-CN" sz="2000" b="1" dirty="0">
                    <a:latin typeface="宋体" pitchFamily="2" charset="-122"/>
                    <a:ea typeface="宋体" pitchFamily="2" charset="-122"/>
                  </a:endParaRPr>
                </a:p>
              </p:txBody>
            </p:sp>
            <p:sp>
              <p:nvSpPr>
                <p:cNvPr id="13335" name="Rectangle 65"/>
                <p:cNvSpPr>
                  <a:spLocks noChangeArrowheads="1"/>
                </p:cNvSpPr>
                <p:nvPr/>
              </p:nvSpPr>
              <p:spPr bwMode="auto">
                <a:xfrm>
                  <a:off x="1295" y="960"/>
                  <a:ext cx="936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eaLnBrk="1" hangingPunct="1"/>
                  <a:endParaRPr lang="en-CA" altLang="zh-CN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grpSp>
            <p:nvGrpSpPr>
              <p:cNvPr id="13" name="Group 68"/>
              <p:cNvGrpSpPr>
                <a:grpSpLocks/>
              </p:cNvGrpSpPr>
              <p:nvPr/>
            </p:nvGrpSpPr>
            <p:grpSpPr bwMode="auto">
              <a:xfrm>
                <a:off x="0" y="1440"/>
                <a:ext cx="2231" cy="384"/>
                <a:chOff x="0" y="1440"/>
                <a:chExt cx="2231" cy="384"/>
              </a:xfrm>
            </p:grpSpPr>
            <p:sp>
              <p:nvSpPr>
                <p:cNvPr id="13332" name="Rectangle 48"/>
                <p:cNvSpPr>
                  <a:spLocks noChangeArrowheads="1"/>
                </p:cNvSpPr>
                <p:nvPr/>
              </p:nvSpPr>
              <p:spPr bwMode="auto">
                <a:xfrm>
                  <a:off x="43" y="1440"/>
                  <a:ext cx="2145" cy="3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 eaLnBrk="1" hangingPunct="1"/>
                  <a:r>
                    <a:rPr lang="zh-CN" altLang="en-US" sz="2000" b="1">
                      <a:latin typeface="宋体" pitchFamily="2" charset="-122"/>
                      <a:ea typeface="宋体" pitchFamily="2" charset="-122"/>
                    </a:rPr>
                    <a:t>注：</a:t>
                  </a:r>
                  <a:r>
                    <a:rPr lang="en-US" altLang="zh-CN" sz="2000" b="1">
                      <a:latin typeface="宋体" pitchFamily="2" charset="-122"/>
                      <a:ea typeface="宋体" pitchFamily="2" charset="-122"/>
                    </a:rPr>
                    <a:t>A</a:t>
                  </a:r>
                  <a:r>
                    <a:rPr lang="zh-CN" altLang="en-US" sz="2000" b="1">
                      <a:latin typeface="宋体" pitchFamily="2" charset="-122"/>
                      <a:ea typeface="宋体" pitchFamily="2" charset="-122"/>
                    </a:rPr>
                    <a:t>，</a:t>
                  </a:r>
                  <a:r>
                    <a:rPr lang="en-US" altLang="zh-CN" sz="2000" b="1">
                      <a:latin typeface="宋体" pitchFamily="2" charset="-122"/>
                      <a:ea typeface="宋体" pitchFamily="2" charset="-122"/>
                    </a:rPr>
                    <a:t>B∈V</a:t>
                  </a:r>
                  <a:r>
                    <a:rPr lang="en-US" altLang="zh-CN" sz="2000" b="1" baseline="-30000">
                      <a:latin typeface="宋体" pitchFamily="2" charset="-122"/>
                      <a:ea typeface="宋体" pitchFamily="2" charset="-122"/>
                    </a:rPr>
                    <a:t>N </a:t>
                  </a:r>
                  <a:r>
                    <a:rPr lang="zh-CN" altLang="en-US" sz="2000" b="1">
                      <a:latin typeface="宋体" pitchFamily="2" charset="-122"/>
                      <a:ea typeface="宋体" pitchFamily="2" charset="-122"/>
                    </a:rPr>
                    <a:t>，</a:t>
                  </a:r>
                  <a:r>
                    <a:rPr lang="en-US" altLang="zh-CN" sz="2000" b="1">
                      <a:solidFill>
                        <a:schemeClr val="hlink"/>
                      </a:solidFill>
                      <a:latin typeface="宋体" pitchFamily="2" charset="-122"/>
                      <a:ea typeface="宋体" pitchFamily="2" charset="-122"/>
                    </a:rPr>
                    <a:t>B</a:t>
                  </a:r>
                  <a:r>
                    <a:rPr lang="zh-CN" altLang="en-US" sz="2000" b="1">
                      <a:latin typeface="宋体" pitchFamily="2" charset="-122"/>
                      <a:ea typeface="宋体" pitchFamily="2" charset="-122"/>
                    </a:rPr>
                    <a:t>为新增非终结符 </a:t>
                  </a:r>
                </a:p>
                <a:p>
                  <a:pPr algn="just"/>
                  <a:endParaRPr lang="zh-CN" altLang="en-US" sz="2000" b="1">
                    <a:latin typeface="宋体" pitchFamily="2" charset="-122"/>
                    <a:ea typeface="宋体" pitchFamily="2" charset="-122"/>
                  </a:endParaRPr>
                </a:p>
              </p:txBody>
            </p:sp>
            <p:sp>
              <p:nvSpPr>
                <p:cNvPr id="13333" name="Rectangle 67"/>
                <p:cNvSpPr>
                  <a:spLocks noChangeArrowheads="1"/>
                </p:cNvSpPr>
                <p:nvPr/>
              </p:nvSpPr>
              <p:spPr bwMode="auto">
                <a:xfrm>
                  <a:off x="0" y="1440"/>
                  <a:ext cx="22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eaLnBrk="1" hangingPunct="1"/>
                  <a:endParaRPr lang="en-CA" altLang="zh-CN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</p:grpSp>
        <p:sp>
          <p:nvSpPr>
            <p:cNvPr id="13321" name="Rectangle 70"/>
            <p:cNvSpPr>
              <a:spLocks noChangeArrowheads="1"/>
            </p:cNvSpPr>
            <p:nvPr/>
          </p:nvSpPr>
          <p:spPr bwMode="auto">
            <a:xfrm>
              <a:off x="-2" y="-2"/>
              <a:ext cx="2235" cy="1828"/>
            </a:xfrm>
            <a:prstGeom prst="rect">
              <a:avLst/>
            </a:prstGeom>
            <a:noFill/>
            <a:ln w="6350">
              <a:solidFill>
                <a:srgbClr val="A0A0A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en-CA" altLang="zh-CN">
                <a:latin typeface="宋体" pitchFamily="2" charset="-122"/>
                <a:ea typeface="宋体" pitchFamily="2" charset="-122"/>
              </a:endParaRPr>
            </a:p>
          </p:txBody>
        </p:sp>
      </p:grpSp>
      <p:sp>
        <p:nvSpPr>
          <p:cNvPr id="13319" name="Rectangle 7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6172200" cy="457200"/>
          </a:xfrm>
        </p:spPr>
        <p:txBody>
          <a:bodyPr/>
          <a:lstStyle/>
          <a:p>
            <a:pPr eaLnBrk="1" hangingPunct="1"/>
            <a:r>
              <a:rPr lang="en-US" altLang="zh-CN" sz="2800" b="1" dirty="0">
                <a:solidFill>
                  <a:srgbClr val="CC0099"/>
                </a:solidFill>
                <a:latin typeface="黑体" pitchFamily="49" charset="-122"/>
                <a:ea typeface="黑体" pitchFamily="49" charset="-122"/>
              </a:rPr>
              <a:t>3.2.3</a:t>
            </a:r>
            <a:r>
              <a:rPr lang="zh-CN" altLang="en-US" sz="2800" b="1" dirty="0">
                <a:solidFill>
                  <a:srgbClr val="CC0099"/>
                </a:solidFill>
                <a:latin typeface="黑体" pitchFamily="49" charset="-122"/>
                <a:ea typeface="黑体" pitchFamily="49" charset="-122"/>
              </a:rPr>
              <a:t>　正规式和正规文法之间转换</a:t>
            </a:r>
          </a:p>
        </p:txBody>
      </p:sp>
      <p:sp>
        <p:nvSpPr>
          <p:cNvPr id="4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10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304800" y="833438"/>
            <a:ext cx="85344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>
                <a:latin typeface="Times New Roman" pitchFamily="18" charset="0"/>
              </a:rPr>
              <a:t>例 </a:t>
            </a:r>
            <a:r>
              <a:rPr lang="en-US" altLang="zh-CN" sz="2000" b="1">
                <a:latin typeface="Times New Roman" pitchFamily="18" charset="0"/>
              </a:rPr>
              <a:t>3.2  </a:t>
            </a:r>
            <a:r>
              <a:rPr lang="zh-CN" altLang="en-US" sz="2000" b="1">
                <a:latin typeface="Times New Roman" pitchFamily="18" charset="0"/>
              </a:rPr>
              <a:t>将</a:t>
            </a:r>
            <a:r>
              <a:rPr lang="en-US" altLang="zh-CN" sz="2000" b="1">
                <a:latin typeface="Times New Roman" pitchFamily="18" charset="0"/>
              </a:rPr>
              <a:t>{a,d}</a:t>
            </a:r>
            <a:r>
              <a:rPr lang="zh-CN" altLang="en-US" sz="2000" b="1">
                <a:latin typeface="Times New Roman" pitchFamily="18" charset="0"/>
              </a:rPr>
              <a:t>上的正规式</a:t>
            </a:r>
            <a:r>
              <a:rPr lang="en-US" altLang="zh-CN" sz="2000" b="1">
                <a:latin typeface="Times New Roman" pitchFamily="18" charset="0"/>
              </a:rPr>
              <a:t>a(a︱d)*</a:t>
            </a:r>
            <a:r>
              <a:rPr lang="zh-CN" altLang="en-US" sz="2000" b="1">
                <a:latin typeface="Times New Roman" pitchFamily="18" charset="0"/>
              </a:rPr>
              <a:t>，转换成等价的 正规文法</a:t>
            </a:r>
            <a:r>
              <a:rPr lang="en-US" altLang="zh-CN" sz="2000" b="1">
                <a:latin typeface="Times New Roman" pitchFamily="18" charset="0"/>
              </a:rPr>
              <a:t>G[S]</a:t>
            </a:r>
            <a:r>
              <a:rPr lang="zh-CN" altLang="en-US" sz="2000" b="1">
                <a:latin typeface="Times New Roman" pitchFamily="18" charset="0"/>
              </a:rPr>
              <a:t>。 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381000" y="1352550"/>
            <a:ext cx="8152990" cy="2425700"/>
            <a:chOff x="43" y="0"/>
            <a:chExt cx="2187" cy="2112"/>
          </a:xfrm>
        </p:grpSpPr>
        <p:sp>
          <p:nvSpPr>
            <p:cNvPr id="14347" name="Rectangle 14"/>
            <p:cNvSpPr>
              <a:spLocks noChangeArrowheads="1"/>
            </p:cNvSpPr>
            <p:nvPr/>
          </p:nvSpPr>
          <p:spPr bwMode="auto">
            <a:xfrm>
              <a:off x="43" y="0"/>
              <a:ext cx="1606" cy="384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 eaLnBrk="1" hangingPunct="1"/>
              <a:r>
                <a:rPr lang="zh-CN" altLang="en-US" sz="2000" b="1">
                  <a:latin typeface="Times New Roman" pitchFamily="18" charset="0"/>
                </a:rPr>
                <a:t> </a:t>
              </a:r>
              <a:r>
                <a:rPr lang="en-US" altLang="zh-CN" sz="2000" b="1">
                  <a:latin typeface="Times New Roman" pitchFamily="18" charset="0"/>
                </a:rPr>
                <a:t>S→a(a︱d)*</a:t>
              </a:r>
            </a:p>
            <a:p>
              <a:pPr algn="just"/>
              <a:endParaRPr lang="en-US" altLang="zh-CN" sz="2000" b="1">
                <a:latin typeface="Times New Roman" pitchFamily="18" charset="0"/>
              </a:endParaRPr>
            </a:p>
          </p:txBody>
        </p:sp>
        <p:sp>
          <p:nvSpPr>
            <p:cNvPr id="14348" name="Rectangle 15"/>
            <p:cNvSpPr>
              <a:spLocks noChangeArrowheads="1"/>
            </p:cNvSpPr>
            <p:nvPr/>
          </p:nvSpPr>
          <p:spPr bwMode="auto">
            <a:xfrm>
              <a:off x="1649" y="0"/>
              <a:ext cx="576" cy="384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 eaLnBrk="1" hangingPunct="1"/>
              <a:r>
                <a:rPr lang="zh-CN" altLang="en-US" sz="2000" b="1">
                  <a:latin typeface="Times New Roman" pitchFamily="18" charset="0"/>
                </a:rPr>
                <a:t>（</a:t>
              </a:r>
              <a:r>
                <a:rPr lang="en-US" altLang="zh-CN" sz="2000" b="1">
                  <a:latin typeface="Times New Roman" pitchFamily="18" charset="0"/>
                </a:rPr>
                <a:t>S→r</a:t>
              </a:r>
              <a:r>
                <a:rPr lang="zh-CN" altLang="en-US" sz="2000" b="1">
                  <a:latin typeface="Times New Roman" pitchFamily="18" charset="0"/>
                </a:rPr>
                <a:t>）</a:t>
              </a:r>
            </a:p>
            <a:p>
              <a:pPr algn="just"/>
              <a:endParaRPr lang="zh-CN" altLang="en-US" sz="2000" b="1">
                <a:latin typeface="Times New Roman" pitchFamily="18" charset="0"/>
              </a:endParaRPr>
            </a:p>
          </p:txBody>
        </p:sp>
        <p:sp>
          <p:nvSpPr>
            <p:cNvPr id="14349" name="Rectangle 16"/>
            <p:cNvSpPr>
              <a:spLocks noChangeArrowheads="1"/>
            </p:cNvSpPr>
            <p:nvPr/>
          </p:nvSpPr>
          <p:spPr bwMode="auto">
            <a:xfrm>
              <a:off x="43" y="384"/>
              <a:ext cx="1606" cy="384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 eaLnBrk="1" hangingPunct="1"/>
              <a:r>
                <a:rPr lang="zh-CN" altLang="en-US" sz="2000" b="1">
                  <a:latin typeface="Times New Roman" pitchFamily="18" charset="0"/>
                </a:rPr>
                <a:t> </a:t>
              </a:r>
              <a:r>
                <a:rPr lang="en-US" altLang="zh-CN" sz="2000" b="1">
                  <a:latin typeface="Times New Roman" pitchFamily="18" charset="0"/>
                </a:rPr>
                <a:t>S→aA</a:t>
              </a:r>
              <a:r>
                <a:rPr lang="zh-CN" altLang="en-US" sz="2000" b="1">
                  <a:latin typeface="Times New Roman" pitchFamily="18" charset="0"/>
                </a:rPr>
                <a:t>，</a:t>
              </a:r>
              <a:r>
                <a:rPr lang="en-US" altLang="zh-CN" sz="2000" b="1">
                  <a:latin typeface="Times New Roman" pitchFamily="18" charset="0"/>
                </a:rPr>
                <a:t>A→(a︱d)*</a:t>
              </a:r>
            </a:p>
            <a:p>
              <a:pPr algn="just"/>
              <a:endParaRPr lang="en-US" altLang="zh-CN" sz="2000" b="1">
                <a:latin typeface="Times New Roman" pitchFamily="18" charset="0"/>
              </a:endParaRPr>
            </a:p>
          </p:txBody>
        </p:sp>
        <p:sp>
          <p:nvSpPr>
            <p:cNvPr id="14350" name="Rectangle 17"/>
            <p:cNvSpPr>
              <a:spLocks noChangeArrowheads="1"/>
            </p:cNvSpPr>
            <p:nvPr/>
          </p:nvSpPr>
          <p:spPr bwMode="auto">
            <a:xfrm>
              <a:off x="1649" y="384"/>
              <a:ext cx="576" cy="384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 eaLnBrk="1" hangingPunct="1"/>
              <a:r>
                <a:rPr lang="zh-CN" altLang="en-US" sz="2000" b="1">
                  <a:latin typeface="Times New Roman" pitchFamily="18" charset="0"/>
                </a:rPr>
                <a:t>（规则</a:t>
              </a:r>
              <a:r>
                <a:rPr lang="en-US" altLang="zh-CN" sz="2000" b="1">
                  <a:latin typeface="Times New Roman" pitchFamily="18" charset="0"/>
                </a:rPr>
                <a:t>1</a:t>
              </a:r>
              <a:r>
                <a:rPr lang="zh-CN" altLang="en-US" sz="2000" b="1">
                  <a:latin typeface="Times New Roman" pitchFamily="18" charset="0"/>
                </a:rPr>
                <a:t>）</a:t>
              </a:r>
            </a:p>
            <a:p>
              <a:pPr algn="just"/>
              <a:endParaRPr lang="zh-CN" altLang="en-US" sz="2000" b="1">
                <a:latin typeface="Times New Roman" pitchFamily="18" charset="0"/>
              </a:endParaRPr>
            </a:p>
          </p:txBody>
        </p:sp>
        <p:sp>
          <p:nvSpPr>
            <p:cNvPr id="14351" name="Rectangle 18"/>
            <p:cNvSpPr>
              <a:spLocks noChangeArrowheads="1"/>
            </p:cNvSpPr>
            <p:nvPr/>
          </p:nvSpPr>
          <p:spPr bwMode="auto">
            <a:xfrm>
              <a:off x="43" y="768"/>
              <a:ext cx="1606" cy="384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 eaLnBrk="1" hangingPunct="1"/>
              <a:r>
                <a:rPr lang="en-US" altLang="zh-CN" sz="2000" b="1">
                  <a:latin typeface="Times New Roman" pitchFamily="18" charset="0"/>
                </a:rPr>
                <a:t>S→aA</a:t>
              </a:r>
              <a:r>
                <a:rPr lang="zh-CN" altLang="en-US" sz="2000" b="1">
                  <a:latin typeface="Times New Roman" pitchFamily="18" charset="0"/>
                </a:rPr>
                <a:t>，</a:t>
              </a:r>
              <a:r>
                <a:rPr lang="en-US" altLang="zh-CN" sz="2000" b="1">
                  <a:latin typeface="Times New Roman" pitchFamily="18" charset="0"/>
                </a:rPr>
                <a:t>A→(a︱d)B</a:t>
              </a:r>
              <a:r>
                <a:rPr lang="zh-CN" altLang="en-US" sz="2000" b="1">
                  <a:latin typeface="Times New Roman" pitchFamily="18" charset="0"/>
                </a:rPr>
                <a:t>，</a:t>
              </a:r>
              <a:r>
                <a:rPr lang="en-US" altLang="zh-CN" sz="2000" b="1">
                  <a:latin typeface="Times New Roman" pitchFamily="18" charset="0"/>
                </a:rPr>
                <a:t>A→ε</a:t>
              </a:r>
              <a:r>
                <a:rPr lang="zh-CN" altLang="en-US" sz="2000" b="1">
                  <a:latin typeface="Times New Roman" pitchFamily="18" charset="0"/>
                </a:rPr>
                <a:t>，</a:t>
              </a:r>
              <a:r>
                <a:rPr lang="en-US" altLang="zh-CN" sz="2000" b="1">
                  <a:latin typeface="Times New Roman" pitchFamily="18" charset="0"/>
                </a:rPr>
                <a:t> B→(a︱d)B</a:t>
              </a:r>
              <a:r>
                <a:rPr lang="zh-CN" altLang="en-US" sz="2000" b="1">
                  <a:latin typeface="Times New Roman" pitchFamily="18" charset="0"/>
                </a:rPr>
                <a:t>，</a:t>
              </a:r>
              <a:r>
                <a:rPr lang="en-US" altLang="zh-CN" sz="2000" b="1">
                  <a:latin typeface="Times New Roman" pitchFamily="18" charset="0"/>
                </a:rPr>
                <a:t>B→ε</a:t>
              </a:r>
            </a:p>
            <a:p>
              <a:pPr algn="just"/>
              <a:endParaRPr lang="en-US" altLang="zh-CN" sz="2000" b="1">
                <a:latin typeface="Times New Roman" pitchFamily="18" charset="0"/>
              </a:endParaRPr>
            </a:p>
          </p:txBody>
        </p:sp>
        <p:sp>
          <p:nvSpPr>
            <p:cNvPr id="14352" name="Rectangle 19"/>
            <p:cNvSpPr>
              <a:spLocks noChangeArrowheads="1"/>
            </p:cNvSpPr>
            <p:nvPr/>
          </p:nvSpPr>
          <p:spPr bwMode="auto">
            <a:xfrm>
              <a:off x="1649" y="768"/>
              <a:ext cx="576" cy="384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 eaLnBrk="1" hangingPunct="1"/>
              <a:r>
                <a:rPr lang="zh-CN" altLang="en-US" sz="2000" b="1">
                  <a:latin typeface="Times New Roman" pitchFamily="18" charset="0"/>
                </a:rPr>
                <a:t>（规则</a:t>
              </a:r>
              <a:r>
                <a:rPr lang="en-US" altLang="zh-CN" sz="2000" b="1">
                  <a:latin typeface="Times New Roman" pitchFamily="18" charset="0"/>
                </a:rPr>
                <a:t>2</a:t>
              </a:r>
              <a:r>
                <a:rPr lang="zh-CN" altLang="en-US" sz="2000" b="1">
                  <a:latin typeface="Times New Roman" pitchFamily="18" charset="0"/>
                </a:rPr>
                <a:t>）</a:t>
              </a:r>
            </a:p>
            <a:p>
              <a:pPr algn="just"/>
              <a:endParaRPr lang="zh-CN" altLang="en-US" sz="2000" b="1">
                <a:latin typeface="Times New Roman" pitchFamily="18" charset="0"/>
              </a:endParaRPr>
            </a:p>
          </p:txBody>
        </p:sp>
        <p:sp>
          <p:nvSpPr>
            <p:cNvPr id="14353" name="Rectangle 20"/>
            <p:cNvSpPr>
              <a:spLocks noChangeArrowheads="1"/>
            </p:cNvSpPr>
            <p:nvPr/>
          </p:nvSpPr>
          <p:spPr bwMode="auto">
            <a:xfrm>
              <a:off x="43" y="1152"/>
              <a:ext cx="1606" cy="480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 eaLnBrk="1" hangingPunct="1"/>
              <a:r>
                <a:rPr lang="en-US" altLang="zh-CN" sz="2000" b="1">
                  <a:latin typeface="Times New Roman" pitchFamily="18" charset="0"/>
                </a:rPr>
                <a:t>S→aA</a:t>
              </a:r>
              <a:r>
                <a:rPr lang="zh-CN" altLang="en-US" sz="2000" b="1">
                  <a:latin typeface="Times New Roman" pitchFamily="18" charset="0"/>
                </a:rPr>
                <a:t>，</a:t>
              </a:r>
              <a:r>
                <a:rPr lang="en-US" altLang="zh-CN" sz="2000" b="1">
                  <a:latin typeface="Times New Roman" pitchFamily="18" charset="0"/>
                </a:rPr>
                <a:t>A→aB︱dB</a:t>
              </a:r>
              <a:r>
                <a:rPr lang="zh-CN" altLang="en-US" sz="2000" b="1">
                  <a:latin typeface="Times New Roman" pitchFamily="18" charset="0"/>
                </a:rPr>
                <a:t>，</a:t>
              </a:r>
              <a:r>
                <a:rPr lang="en-US" altLang="zh-CN" sz="2000" b="1">
                  <a:latin typeface="Times New Roman" pitchFamily="18" charset="0"/>
                </a:rPr>
                <a:t>A→ε</a:t>
              </a:r>
              <a:r>
                <a:rPr lang="zh-CN" altLang="en-US" sz="2000" b="1">
                  <a:latin typeface="Times New Roman" pitchFamily="18" charset="0"/>
                </a:rPr>
                <a:t>，</a:t>
              </a:r>
              <a:r>
                <a:rPr lang="en-US" altLang="zh-CN" sz="2000" b="1">
                  <a:latin typeface="Times New Roman" pitchFamily="18" charset="0"/>
                </a:rPr>
                <a:t>B→aB︱dB</a:t>
              </a:r>
              <a:r>
                <a:rPr lang="zh-CN" altLang="en-US" sz="2000" b="1">
                  <a:latin typeface="Times New Roman" pitchFamily="18" charset="0"/>
                </a:rPr>
                <a:t>，</a:t>
              </a:r>
              <a:r>
                <a:rPr lang="en-US" altLang="zh-CN" sz="2000" b="1">
                  <a:latin typeface="Times New Roman" pitchFamily="18" charset="0"/>
                </a:rPr>
                <a:t>B→ε</a:t>
              </a:r>
            </a:p>
            <a:p>
              <a:pPr algn="just"/>
              <a:endParaRPr lang="en-US" altLang="zh-CN" sz="2000" b="1">
                <a:latin typeface="Times New Roman" pitchFamily="18" charset="0"/>
              </a:endParaRPr>
            </a:p>
          </p:txBody>
        </p:sp>
        <p:sp>
          <p:nvSpPr>
            <p:cNvPr id="14354" name="Rectangle 21"/>
            <p:cNvSpPr>
              <a:spLocks noChangeArrowheads="1"/>
            </p:cNvSpPr>
            <p:nvPr/>
          </p:nvSpPr>
          <p:spPr bwMode="auto">
            <a:xfrm>
              <a:off x="1649" y="1152"/>
              <a:ext cx="576" cy="480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 eaLnBrk="1" hangingPunct="1"/>
              <a:r>
                <a:rPr lang="zh-CN" altLang="en-US" sz="2000" b="1">
                  <a:latin typeface="Times New Roman" pitchFamily="18" charset="0"/>
                </a:rPr>
                <a:t>（分配律）</a:t>
              </a:r>
            </a:p>
            <a:p>
              <a:pPr algn="just"/>
              <a:endParaRPr lang="zh-CN" altLang="en-US" sz="2000" b="1">
                <a:latin typeface="Times New Roman" pitchFamily="18" charset="0"/>
              </a:endParaRPr>
            </a:p>
          </p:txBody>
        </p:sp>
        <p:sp>
          <p:nvSpPr>
            <p:cNvPr id="14355" name="Rectangle 22"/>
            <p:cNvSpPr>
              <a:spLocks noChangeArrowheads="1"/>
            </p:cNvSpPr>
            <p:nvPr/>
          </p:nvSpPr>
          <p:spPr bwMode="auto">
            <a:xfrm>
              <a:off x="43" y="1632"/>
              <a:ext cx="2187" cy="480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 eaLnBrk="1" hangingPunct="1"/>
              <a:r>
                <a:rPr lang="en-US" altLang="zh-CN" sz="2000" b="1" dirty="0" err="1">
                  <a:latin typeface="Times New Roman" pitchFamily="18" charset="0"/>
                </a:rPr>
                <a:t>S→aA</a:t>
              </a:r>
              <a:r>
                <a:rPr lang="zh-CN" altLang="en-US" sz="2000" b="1" dirty="0">
                  <a:latin typeface="Times New Roman" pitchFamily="18" charset="0"/>
                </a:rPr>
                <a:t>，</a:t>
              </a:r>
              <a:r>
                <a:rPr lang="en-US" altLang="zh-CN" sz="2000" b="1" dirty="0" err="1">
                  <a:latin typeface="Times New Roman" pitchFamily="18" charset="0"/>
                </a:rPr>
                <a:t>A→aB</a:t>
              </a:r>
              <a:r>
                <a:rPr lang="zh-CN" altLang="en-US" sz="2000" b="1" dirty="0">
                  <a:latin typeface="Times New Roman" pitchFamily="18" charset="0"/>
                </a:rPr>
                <a:t>，</a:t>
              </a:r>
              <a:r>
                <a:rPr lang="en-US" altLang="zh-CN" sz="2000" b="1" dirty="0">
                  <a:latin typeface="Times New Roman" pitchFamily="18" charset="0"/>
                </a:rPr>
                <a:t> </a:t>
              </a:r>
              <a:r>
                <a:rPr lang="en-US" altLang="zh-CN" sz="2000" b="1" dirty="0" err="1">
                  <a:latin typeface="Times New Roman" pitchFamily="18" charset="0"/>
                </a:rPr>
                <a:t>A→dB</a:t>
              </a:r>
              <a:r>
                <a:rPr lang="zh-CN" altLang="en-US" sz="2000" b="1" dirty="0">
                  <a:latin typeface="Times New Roman" pitchFamily="18" charset="0"/>
                </a:rPr>
                <a:t>，</a:t>
              </a:r>
              <a:r>
                <a:rPr lang="en-US" altLang="zh-CN" sz="2000" b="1" dirty="0" err="1">
                  <a:latin typeface="Times New Roman" pitchFamily="18" charset="0"/>
                </a:rPr>
                <a:t>A→ε</a:t>
              </a:r>
              <a:r>
                <a:rPr lang="zh-CN" altLang="en-US" sz="2000" b="1" dirty="0">
                  <a:latin typeface="Times New Roman" pitchFamily="18" charset="0"/>
                </a:rPr>
                <a:t>，</a:t>
              </a:r>
              <a:r>
                <a:rPr lang="en-US" altLang="zh-CN" sz="2000" b="1" dirty="0" err="1">
                  <a:latin typeface="Times New Roman" pitchFamily="18" charset="0"/>
                </a:rPr>
                <a:t>B→aB</a:t>
              </a:r>
              <a:r>
                <a:rPr lang="en-US" altLang="zh-CN" sz="2000" b="1" dirty="0">
                  <a:latin typeface="Times New Roman" pitchFamily="18" charset="0"/>
                </a:rPr>
                <a:t>, B→ dB</a:t>
              </a:r>
              <a:r>
                <a:rPr lang="zh-CN" altLang="en-US" sz="2000" b="1" dirty="0">
                  <a:latin typeface="Times New Roman" pitchFamily="18" charset="0"/>
                </a:rPr>
                <a:t>，</a:t>
              </a:r>
              <a:r>
                <a:rPr lang="en-US" altLang="zh-CN" sz="2000" b="1" dirty="0" err="1">
                  <a:latin typeface="Times New Roman" pitchFamily="18" charset="0"/>
                </a:rPr>
                <a:t>B→ε</a:t>
              </a:r>
              <a:endParaRPr lang="en-US" altLang="zh-CN" sz="2000" b="1" dirty="0">
                <a:latin typeface="Times New Roman" pitchFamily="18" charset="0"/>
              </a:endParaRPr>
            </a:p>
            <a:p>
              <a:pPr algn="just" eaLnBrk="1" hangingPunct="1"/>
              <a:endParaRPr lang="en-US" altLang="zh-CN" sz="2000" b="1" dirty="0">
                <a:latin typeface="Times New Roman" pitchFamily="18" charset="0"/>
              </a:endParaRPr>
            </a:p>
            <a:p>
              <a:pPr algn="just"/>
              <a:endParaRPr lang="en-US" altLang="zh-CN" sz="2000" b="1" dirty="0">
                <a:latin typeface="Times New Roman" pitchFamily="18" charset="0"/>
              </a:endParaRPr>
            </a:p>
          </p:txBody>
        </p:sp>
      </p:grpSp>
      <p:sp>
        <p:nvSpPr>
          <p:cNvPr id="14341" name="Text Box 25"/>
          <p:cNvSpPr txBox="1">
            <a:spLocks noChangeArrowheads="1"/>
          </p:cNvSpPr>
          <p:nvPr/>
        </p:nvSpPr>
        <p:spPr bwMode="auto">
          <a:xfrm>
            <a:off x="304800" y="3733800"/>
            <a:ext cx="3581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latin typeface="Times New Roman" pitchFamily="18" charset="0"/>
              </a:rPr>
              <a:t>最后得到正规文法</a:t>
            </a:r>
            <a:r>
              <a:rPr lang="en-US" altLang="zh-CN" sz="2000" b="1" dirty="0">
                <a:latin typeface="Times New Roman" pitchFamily="18" charset="0"/>
              </a:rPr>
              <a:t>G[S]</a:t>
            </a:r>
            <a:r>
              <a:rPr lang="zh-CN" altLang="en-US" sz="2000" b="1" dirty="0">
                <a:latin typeface="Times New Roman" pitchFamily="18" charset="0"/>
              </a:rPr>
              <a:t>如下： </a:t>
            </a:r>
          </a:p>
        </p:txBody>
      </p: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1035050" y="4114800"/>
            <a:ext cx="6127750" cy="1897062"/>
            <a:chOff x="-2" y="-2"/>
            <a:chExt cx="2191" cy="680"/>
          </a:xfrm>
        </p:grpSpPr>
        <p:grpSp>
          <p:nvGrpSpPr>
            <p:cNvPr id="4" name="Group 28"/>
            <p:cNvGrpSpPr>
              <a:grpSpLocks/>
            </p:cNvGrpSpPr>
            <p:nvPr/>
          </p:nvGrpSpPr>
          <p:grpSpPr bwMode="auto">
            <a:xfrm>
              <a:off x="0" y="0"/>
              <a:ext cx="2187" cy="678"/>
              <a:chOff x="0" y="0"/>
              <a:chExt cx="2187" cy="678"/>
            </a:xfrm>
          </p:grpSpPr>
          <p:sp>
            <p:nvSpPr>
              <p:cNvPr id="14345" name="Rectangle 26"/>
              <p:cNvSpPr>
                <a:spLocks noChangeArrowheads="1"/>
              </p:cNvSpPr>
              <p:nvPr/>
            </p:nvSpPr>
            <p:spPr bwMode="auto">
              <a:xfrm>
                <a:off x="43" y="6"/>
                <a:ext cx="2101" cy="6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indent="666750" eaLnBrk="1" hangingPunct="1">
                  <a:lnSpc>
                    <a:spcPct val="110000"/>
                  </a:lnSpc>
                  <a:spcBef>
                    <a:spcPct val="10000"/>
                  </a:spcBef>
                </a:pPr>
                <a:r>
                  <a:rPr lang="en-US" altLang="zh-CN" sz="2000" b="1" dirty="0">
                    <a:latin typeface="Times New Roman" pitchFamily="18" charset="0"/>
                  </a:rPr>
                  <a:t>G</a:t>
                </a:r>
                <a:r>
                  <a:rPr lang="zh-CN" altLang="en-US" sz="2000" b="1" dirty="0">
                    <a:latin typeface="Times New Roman" pitchFamily="18" charset="0"/>
                  </a:rPr>
                  <a:t>＝</a:t>
                </a:r>
                <a:r>
                  <a:rPr lang="en-US" altLang="zh-CN" sz="2000" b="1" dirty="0">
                    <a:latin typeface="Times New Roman" pitchFamily="18" charset="0"/>
                  </a:rPr>
                  <a:t>(V</a:t>
                </a:r>
                <a:r>
                  <a:rPr lang="en-US" altLang="zh-CN" sz="2000" b="1" baseline="-30000" dirty="0">
                    <a:latin typeface="Times New Roman" pitchFamily="18" charset="0"/>
                  </a:rPr>
                  <a:t>N</a:t>
                </a:r>
                <a:r>
                  <a:rPr lang="zh-CN" altLang="en-US" sz="2000" b="1" dirty="0">
                    <a:latin typeface="Times New Roman" pitchFamily="18" charset="0"/>
                  </a:rPr>
                  <a:t>，</a:t>
                </a:r>
                <a:r>
                  <a:rPr lang="en-US" altLang="zh-CN" sz="2000" b="1" dirty="0">
                    <a:latin typeface="Times New Roman" pitchFamily="18" charset="0"/>
                  </a:rPr>
                  <a:t>V</a:t>
                </a:r>
                <a:r>
                  <a:rPr lang="en-US" altLang="zh-CN" sz="2000" b="1" baseline="-30000" dirty="0">
                    <a:latin typeface="Times New Roman" pitchFamily="18" charset="0"/>
                  </a:rPr>
                  <a:t>T</a:t>
                </a:r>
                <a:r>
                  <a:rPr lang="zh-CN" altLang="en-US" sz="2000" b="1" dirty="0">
                    <a:latin typeface="Times New Roman" pitchFamily="18" charset="0"/>
                  </a:rPr>
                  <a:t>，</a:t>
                </a:r>
                <a:r>
                  <a:rPr lang="en-US" altLang="zh-CN" sz="2000" b="1" dirty="0">
                    <a:latin typeface="Times New Roman" pitchFamily="18" charset="0"/>
                  </a:rPr>
                  <a:t>P</a:t>
                </a:r>
                <a:r>
                  <a:rPr lang="zh-CN" altLang="en-US" sz="2000" b="1" dirty="0">
                    <a:latin typeface="Times New Roman" pitchFamily="18" charset="0"/>
                  </a:rPr>
                  <a:t>，</a:t>
                </a:r>
                <a:r>
                  <a:rPr lang="en-US" altLang="zh-CN" sz="2000" b="1" dirty="0">
                    <a:latin typeface="Times New Roman" pitchFamily="18" charset="0"/>
                  </a:rPr>
                  <a:t>S)</a:t>
                </a:r>
                <a:r>
                  <a:rPr lang="zh-CN" altLang="en-US" sz="2000" b="1" dirty="0">
                    <a:latin typeface="Times New Roman" pitchFamily="18" charset="0"/>
                  </a:rPr>
                  <a:t>，其中，</a:t>
                </a:r>
              </a:p>
              <a:p>
                <a:pPr indent="666750" eaLnBrk="1" hangingPunct="1">
                  <a:lnSpc>
                    <a:spcPct val="110000"/>
                  </a:lnSpc>
                  <a:spcBef>
                    <a:spcPct val="10000"/>
                  </a:spcBef>
                </a:pPr>
                <a:r>
                  <a:rPr lang="en-US" altLang="zh-CN" sz="2000" b="1" dirty="0">
                    <a:latin typeface="Times New Roman" pitchFamily="18" charset="0"/>
                  </a:rPr>
                  <a:t>V</a:t>
                </a:r>
                <a:r>
                  <a:rPr lang="en-US" altLang="zh-CN" sz="2000" b="1" baseline="-30000" dirty="0">
                    <a:latin typeface="Times New Roman" pitchFamily="18" charset="0"/>
                  </a:rPr>
                  <a:t>N</a:t>
                </a:r>
                <a:r>
                  <a:rPr lang="zh-CN" altLang="en-US" sz="2000" b="1" dirty="0">
                    <a:latin typeface="Times New Roman" pitchFamily="18" charset="0"/>
                  </a:rPr>
                  <a:t>＝</a:t>
                </a:r>
                <a:r>
                  <a:rPr lang="en-US" altLang="zh-CN" sz="2000" b="1" dirty="0">
                    <a:latin typeface="Times New Roman" pitchFamily="18" charset="0"/>
                  </a:rPr>
                  <a:t>{S</a:t>
                </a:r>
                <a:r>
                  <a:rPr lang="zh-CN" altLang="en-US" sz="2000" b="1" dirty="0">
                    <a:latin typeface="Times New Roman" pitchFamily="18" charset="0"/>
                  </a:rPr>
                  <a:t>，</a:t>
                </a:r>
                <a:r>
                  <a:rPr lang="en-US" altLang="zh-CN" sz="2000" b="1" dirty="0">
                    <a:latin typeface="Times New Roman" pitchFamily="18" charset="0"/>
                  </a:rPr>
                  <a:t>A</a:t>
                </a:r>
                <a:r>
                  <a:rPr lang="zh-CN" altLang="en-US" sz="2000" b="1" dirty="0">
                    <a:latin typeface="Times New Roman" pitchFamily="18" charset="0"/>
                  </a:rPr>
                  <a:t> ，</a:t>
                </a:r>
                <a:r>
                  <a:rPr lang="en-US" altLang="zh-CN" sz="2000" b="1" dirty="0">
                    <a:latin typeface="Times New Roman" pitchFamily="18" charset="0"/>
                  </a:rPr>
                  <a:t>B}</a:t>
                </a:r>
              </a:p>
              <a:p>
                <a:pPr indent="666750">
                  <a:lnSpc>
                    <a:spcPct val="110000"/>
                  </a:lnSpc>
                  <a:spcBef>
                    <a:spcPct val="10000"/>
                  </a:spcBef>
                </a:pPr>
                <a:r>
                  <a:rPr lang="en-US" altLang="zh-CN" sz="2000" b="1" dirty="0">
                    <a:latin typeface="Times New Roman" pitchFamily="18" charset="0"/>
                  </a:rPr>
                  <a:t>V</a:t>
                </a:r>
                <a:r>
                  <a:rPr lang="en-US" altLang="zh-CN" sz="2000" b="1" baseline="-30000" dirty="0">
                    <a:latin typeface="Times New Roman" pitchFamily="18" charset="0"/>
                  </a:rPr>
                  <a:t>T</a:t>
                </a:r>
                <a:r>
                  <a:rPr lang="zh-CN" altLang="en-US" sz="2000" b="1" dirty="0">
                    <a:latin typeface="Times New Roman" pitchFamily="18" charset="0"/>
                  </a:rPr>
                  <a:t>＝</a:t>
                </a:r>
                <a:r>
                  <a:rPr lang="en-US" altLang="zh-CN" sz="2000" b="1" dirty="0">
                    <a:latin typeface="Times New Roman" pitchFamily="18" charset="0"/>
                  </a:rPr>
                  <a:t>{a</a:t>
                </a:r>
                <a:r>
                  <a:rPr lang="zh-CN" altLang="en-US" sz="2000" b="1" dirty="0">
                    <a:latin typeface="Times New Roman" pitchFamily="18" charset="0"/>
                  </a:rPr>
                  <a:t>，</a:t>
                </a:r>
                <a:r>
                  <a:rPr lang="en-US" altLang="zh-CN" sz="2000" b="1" dirty="0">
                    <a:latin typeface="Times New Roman" pitchFamily="18" charset="0"/>
                  </a:rPr>
                  <a:t>d}</a:t>
                </a:r>
              </a:p>
              <a:p>
                <a:pPr indent="666750">
                  <a:lnSpc>
                    <a:spcPct val="110000"/>
                  </a:lnSpc>
                  <a:spcBef>
                    <a:spcPct val="10000"/>
                  </a:spcBef>
                </a:pPr>
                <a:r>
                  <a:rPr lang="en-US" altLang="zh-CN" sz="2000" b="1" dirty="0">
                    <a:latin typeface="Times New Roman" pitchFamily="18" charset="0"/>
                  </a:rPr>
                  <a:t> P </a:t>
                </a:r>
                <a:r>
                  <a:rPr lang="zh-CN" altLang="en-US" sz="2000" b="1" dirty="0">
                    <a:latin typeface="Times New Roman" pitchFamily="18" charset="0"/>
                  </a:rPr>
                  <a:t>＝</a:t>
                </a:r>
                <a:r>
                  <a:rPr lang="en-US" altLang="zh-CN" sz="2000" b="1" dirty="0">
                    <a:latin typeface="Times New Roman" pitchFamily="18" charset="0"/>
                  </a:rPr>
                  <a:t>{</a:t>
                </a:r>
                <a:r>
                  <a:rPr lang="en-US" altLang="zh-CN" sz="2000" b="1" dirty="0" err="1">
                    <a:latin typeface="Times New Roman" pitchFamily="18" charset="0"/>
                  </a:rPr>
                  <a:t>S→aA</a:t>
                </a:r>
                <a:r>
                  <a:rPr lang="zh-CN" altLang="en-US" sz="2000" b="1" dirty="0">
                    <a:latin typeface="Times New Roman" pitchFamily="18" charset="0"/>
                  </a:rPr>
                  <a:t>，</a:t>
                </a:r>
                <a:r>
                  <a:rPr lang="en-US" altLang="zh-CN" sz="2000" b="1" dirty="0" err="1">
                    <a:latin typeface="Times New Roman" pitchFamily="18" charset="0"/>
                  </a:rPr>
                  <a:t>A→aB</a:t>
                </a:r>
                <a:r>
                  <a:rPr lang="zh-CN" altLang="en-US" sz="2000" b="1" dirty="0">
                    <a:latin typeface="Times New Roman" pitchFamily="18" charset="0"/>
                  </a:rPr>
                  <a:t>，</a:t>
                </a:r>
                <a:r>
                  <a:rPr lang="en-US" altLang="zh-CN" sz="2000" b="1" dirty="0">
                    <a:latin typeface="Times New Roman" pitchFamily="18" charset="0"/>
                  </a:rPr>
                  <a:t> </a:t>
                </a:r>
                <a:r>
                  <a:rPr lang="en-US" altLang="zh-CN" sz="2000" b="1" dirty="0" err="1">
                    <a:latin typeface="Times New Roman" pitchFamily="18" charset="0"/>
                  </a:rPr>
                  <a:t>A→dB</a:t>
                </a:r>
                <a:r>
                  <a:rPr lang="zh-CN" altLang="en-US" sz="2000" b="1" dirty="0">
                    <a:latin typeface="Times New Roman" pitchFamily="18" charset="0"/>
                  </a:rPr>
                  <a:t>，</a:t>
                </a:r>
                <a:r>
                  <a:rPr lang="en-US" altLang="zh-CN" sz="2000" b="1" dirty="0" err="1">
                    <a:latin typeface="Times New Roman" pitchFamily="18" charset="0"/>
                  </a:rPr>
                  <a:t>A→ε</a:t>
                </a:r>
                <a:r>
                  <a:rPr lang="zh-CN" altLang="en-US" sz="2000" b="1" dirty="0">
                    <a:latin typeface="Times New Roman" pitchFamily="18" charset="0"/>
                  </a:rPr>
                  <a:t>，</a:t>
                </a:r>
                <a:endParaRPr lang="en-US" altLang="zh-CN" sz="2000" b="1" dirty="0">
                  <a:latin typeface="Times New Roman" pitchFamily="18" charset="0"/>
                </a:endParaRPr>
              </a:p>
              <a:p>
                <a:pPr indent="666750">
                  <a:lnSpc>
                    <a:spcPct val="110000"/>
                  </a:lnSpc>
                  <a:spcBef>
                    <a:spcPct val="10000"/>
                  </a:spcBef>
                </a:pPr>
                <a:r>
                  <a:rPr lang="en-US" altLang="zh-CN" sz="2000" b="1" dirty="0">
                    <a:latin typeface="Times New Roman" pitchFamily="18" charset="0"/>
                  </a:rPr>
                  <a:t>                         </a:t>
                </a:r>
                <a:r>
                  <a:rPr lang="en-US" altLang="zh-CN" sz="2000" b="1" dirty="0" err="1">
                    <a:latin typeface="Times New Roman" pitchFamily="18" charset="0"/>
                  </a:rPr>
                  <a:t>B→aB</a:t>
                </a:r>
                <a:r>
                  <a:rPr lang="en-US" altLang="zh-CN" sz="2000" b="1" dirty="0">
                    <a:latin typeface="Times New Roman" pitchFamily="18" charset="0"/>
                  </a:rPr>
                  <a:t>, B→ dB</a:t>
                </a:r>
                <a:r>
                  <a:rPr lang="zh-CN" altLang="en-US" sz="2000" b="1" dirty="0">
                    <a:latin typeface="Times New Roman" pitchFamily="18" charset="0"/>
                  </a:rPr>
                  <a:t>，</a:t>
                </a:r>
                <a:r>
                  <a:rPr lang="en-US" altLang="zh-CN" sz="2000" b="1" dirty="0" err="1">
                    <a:latin typeface="Times New Roman" pitchFamily="18" charset="0"/>
                  </a:rPr>
                  <a:t>B→ε</a:t>
                </a:r>
                <a:r>
                  <a:rPr lang="en-US" altLang="zh-CN" sz="2000" b="1" dirty="0">
                    <a:latin typeface="Times New Roman" pitchFamily="18" charset="0"/>
                  </a:rPr>
                  <a:t>     }</a:t>
                </a:r>
              </a:p>
            </p:txBody>
          </p:sp>
          <p:sp>
            <p:nvSpPr>
              <p:cNvPr id="14346" name="Rectangle 2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187" cy="672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eaLnBrk="1" hangingPunct="1"/>
                <a:endParaRPr lang="en-CA" altLang="zh-CN"/>
              </a:p>
            </p:txBody>
          </p:sp>
        </p:grpSp>
        <p:sp>
          <p:nvSpPr>
            <p:cNvPr id="14344" name="Rectangle 29"/>
            <p:cNvSpPr>
              <a:spLocks noChangeArrowheads="1"/>
            </p:cNvSpPr>
            <p:nvPr/>
          </p:nvSpPr>
          <p:spPr bwMode="auto">
            <a:xfrm>
              <a:off x="-2" y="-2"/>
              <a:ext cx="2191" cy="676"/>
            </a:xfrm>
            <a:prstGeom prst="rect">
              <a:avLst/>
            </a:prstGeom>
            <a:noFill/>
            <a:ln w="6350">
              <a:solidFill>
                <a:srgbClr val="A0A0A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en-CA" altLang="zh-CN"/>
            </a:p>
          </p:txBody>
        </p:sp>
      </p:grpSp>
      <p:sp>
        <p:nvSpPr>
          <p:cNvPr id="21" name="Rectangle 72"/>
          <p:cNvSpPr txBox="1">
            <a:spLocks noChangeArrowheads="1"/>
          </p:cNvSpPr>
          <p:nvPr/>
        </p:nvSpPr>
        <p:spPr>
          <a:xfrm>
            <a:off x="457200" y="304800"/>
            <a:ext cx="6172200" cy="457200"/>
          </a:xfrm>
          <a:prstGeom prst="rect">
            <a:avLst/>
          </a:prstGeom>
        </p:spPr>
        <p:txBody>
          <a:bodyPr/>
          <a:lstStyle/>
          <a:p>
            <a:pPr lvl="0" algn="l" eaLnBrk="1" hangingPunct="1"/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正规式</a:t>
            </a:r>
            <a:r>
              <a:rPr lang="zh-CN" altLang="en-US" sz="2800" b="1" kern="0" dirty="0">
                <a:solidFill>
                  <a:srgbClr val="CC0099"/>
                </a:solidFill>
                <a:latin typeface="黑体" pitchFamily="49" charset="-122"/>
                <a:ea typeface="黑体" pitchFamily="49" charset="-122"/>
              </a:rPr>
              <a:t>转换成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正规文法</a:t>
            </a: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11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5"/>
          <p:cNvSpPr txBox="1">
            <a:spLocks noChangeArrowheads="1"/>
          </p:cNvSpPr>
          <p:nvPr/>
        </p:nvSpPr>
        <p:spPr bwMode="auto">
          <a:xfrm>
            <a:off x="457200" y="1295400"/>
            <a:ext cx="731678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    基本上是正规式到正规文法的逆过程，按下列规则将文法处理成只剩下一个开始符号定义的正规式。</a:t>
            </a:r>
          </a:p>
        </p:txBody>
      </p:sp>
      <p:grpSp>
        <p:nvGrpSpPr>
          <p:cNvPr id="2" name="Group 71"/>
          <p:cNvGrpSpPr>
            <a:grpSpLocks/>
          </p:cNvGrpSpPr>
          <p:nvPr/>
        </p:nvGrpSpPr>
        <p:grpSpPr bwMode="auto">
          <a:xfrm>
            <a:off x="1371600" y="2746375"/>
            <a:ext cx="5943600" cy="2359025"/>
            <a:chOff x="-2" y="-2"/>
            <a:chExt cx="2235" cy="1828"/>
          </a:xfrm>
        </p:grpSpPr>
        <p:grpSp>
          <p:nvGrpSpPr>
            <p:cNvPr id="3" name="Group 69"/>
            <p:cNvGrpSpPr>
              <a:grpSpLocks/>
            </p:cNvGrpSpPr>
            <p:nvPr/>
          </p:nvGrpSpPr>
          <p:grpSpPr bwMode="auto">
            <a:xfrm>
              <a:off x="0" y="0"/>
              <a:ext cx="2231" cy="1824"/>
              <a:chOff x="0" y="0"/>
              <a:chExt cx="2231" cy="1824"/>
            </a:xfrm>
          </p:grpSpPr>
          <p:grpSp>
            <p:nvGrpSpPr>
              <p:cNvPr id="4" name="Group 50"/>
              <p:cNvGrpSpPr>
                <a:grpSpLocks/>
              </p:cNvGrpSpPr>
              <p:nvPr/>
            </p:nvGrpSpPr>
            <p:grpSpPr bwMode="auto">
              <a:xfrm>
                <a:off x="0" y="0"/>
                <a:ext cx="513" cy="543"/>
                <a:chOff x="0" y="0"/>
                <a:chExt cx="513" cy="543"/>
              </a:xfrm>
            </p:grpSpPr>
            <p:sp>
              <p:nvSpPr>
                <p:cNvPr id="15396" name="Rectangle 39"/>
                <p:cNvSpPr>
                  <a:spLocks noChangeArrowheads="1"/>
                </p:cNvSpPr>
                <p:nvPr/>
              </p:nvSpPr>
              <p:spPr bwMode="auto">
                <a:xfrm>
                  <a:off x="43" y="63"/>
                  <a:ext cx="427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 eaLnBrk="1" hangingPunct="1"/>
                  <a:r>
                    <a:rPr lang="zh-CN" altLang="en-US" sz="2200" b="1">
                      <a:latin typeface="宋体" pitchFamily="2" charset="-122"/>
                      <a:ea typeface="宋体" pitchFamily="2" charset="-122"/>
                    </a:rPr>
                    <a:t>规则</a:t>
                  </a:r>
                  <a:r>
                    <a:rPr lang="en-US" altLang="zh-CN" sz="2200" b="1">
                      <a:latin typeface="宋体" pitchFamily="2" charset="-122"/>
                      <a:ea typeface="宋体" pitchFamily="2" charset="-122"/>
                    </a:rPr>
                    <a:t>1</a:t>
                  </a:r>
                </a:p>
              </p:txBody>
            </p:sp>
            <p:sp>
              <p:nvSpPr>
                <p:cNvPr id="15397" name="Rectangle 4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13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eaLnBrk="1" hangingPunct="1"/>
                  <a:endParaRPr lang="en-CA" altLang="zh-CN" sz="2200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grpSp>
            <p:nvGrpSpPr>
              <p:cNvPr id="5" name="Group 52"/>
              <p:cNvGrpSpPr>
                <a:grpSpLocks/>
              </p:cNvGrpSpPr>
              <p:nvPr/>
            </p:nvGrpSpPr>
            <p:grpSpPr bwMode="auto">
              <a:xfrm>
                <a:off x="513" y="0"/>
                <a:ext cx="782" cy="543"/>
                <a:chOff x="513" y="0"/>
                <a:chExt cx="782" cy="543"/>
              </a:xfrm>
            </p:grpSpPr>
            <p:sp>
              <p:nvSpPr>
                <p:cNvPr id="15394" name="Rectangle 40"/>
                <p:cNvSpPr>
                  <a:spLocks noChangeArrowheads="1"/>
                </p:cNvSpPr>
                <p:nvPr/>
              </p:nvSpPr>
              <p:spPr bwMode="auto">
                <a:xfrm>
                  <a:off x="556" y="63"/>
                  <a:ext cx="696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 eaLnBrk="1" hangingPunct="1"/>
                  <a:r>
                    <a:rPr lang="en-US" altLang="zh-CN" sz="2200" b="1">
                      <a:latin typeface="宋体" pitchFamily="2" charset="-122"/>
                      <a:ea typeface="宋体" pitchFamily="2" charset="-122"/>
                    </a:rPr>
                    <a:t>A→xB, B→y</a:t>
                  </a:r>
                </a:p>
                <a:p>
                  <a:pPr algn="just" eaLnBrk="1" hangingPunct="1"/>
                  <a:endParaRPr lang="en-US" altLang="zh-CN" sz="2200" b="1">
                    <a:latin typeface="宋体" pitchFamily="2" charset="-122"/>
                    <a:ea typeface="宋体" pitchFamily="2" charset="-122"/>
                  </a:endParaRPr>
                </a:p>
              </p:txBody>
            </p:sp>
            <p:sp>
              <p:nvSpPr>
                <p:cNvPr id="15395" name="Rectangle 51"/>
                <p:cNvSpPr>
                  <a:spLocks noChangeArrowheads="1"/>
                </p:cNvSpPr>
                <p:nvPr/>
              </p:nvSpPr>
              <p:spPr bwMode="auto">
                <a:xfrm>
                  <a:off x="513" y="0"/>
                  <a:ext cx="7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eaLnBrk="1" hangingPunct="1"/>
                  <a:endParaRPr lang="en-CA" altLang="zh-CN" sz="2200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grpSp>
            <p:nvGrpSpPr>
              <p:cNvPr id="6" name="Group 54"/>
              <p:cNvGrpSpPr>
                <a:grpSpLocks/>
              </p:cNvGrpSpPr>
              <p:nvPr/>
            </p:nvGrpSpPr>
            <p:grpSpPr bwMode="auto">
              <a:xfrm>
                <a:off x="1295" y="0"/>
                <a:ext cx="936" cy="543"/>
                <a:chOff x="1295" y="0"/>
                <a:chExt cx="936" cy="543"/>
              </a:xfrm>
            </p:grpSpPr>
            <p:sp>
              <p:nvSpPr>
                <p:cNvPr id="15392" name="Rectangle 41"/>
                <p:cNvSpPr>
                  <a:spLocks noChangeArrowheads="1"/>
                </p:cNvSpPr>
                <p:nvPr/>
              </p:nvSpPr>
              <p:spPr bwMode="auto">
                <a:xfrm>
                  <a:off x="1338" y="63"/>
                  <a:ext cx="850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 eaLnBrk="1" hangingPunct="1"/>
                  <a:r>
                    <a:rPr lang="en-US" altLang="zh-CN" sz="2200" b="1">
                      <a:latin typeface="宋体" pitchFamily="2" charset="-122"/>
                      <a:ea typeface="宋体" pitchFamily="2" charset="-122"/>
                    </a:rPr>
                    <a:t>A→xy</a:t>
                  </a:r>
                </a:p>
              </p:txBody>
            </p:sp>
            <p:sp>
              <p:nvSpPr>
                <p:cNvPr id="15393" name="Rectangle 53"/>
                <p:cNvSpPr>
                  <a:spLocks noChangeArrowheads="1"/>
                </p:cNvSpPr>
                <p:nvPr/>
              </p:nvSpPr>
              <p:spPr bwMode="auto">
                <a:xfrm>
                  <a:off x="1295" y="0"/>
                  <a:ext cx="936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eaLnBrk="1" hangingPunct="1"/>
                  <a:endParaRPr lang="en-CA" altLang="zh-CN" sz="2200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grpSp>
            <p:nvGrpSpPr>
              <p:cNvPr id="7" name="Group 56"/>
              <p:cNvGrpSpPr>
                <a:grpSpLocks/>
              </p:cNvGrpSpPr>
              <p:nvPr/>
            </p:nvGrpSpPr>
            <p:grpSpPr bwMode="auto">
              <a:xfrm>
                <a:off x="0" y="480"/>
                <a:ext cx="513" cy="565"/>
                <a:chOff x="0" y="480"/>
                <a:chExt cx="513" cy="565"/>
              </a:xfrm>
            </p:grpSpPr>
            <p:sp>
              <p:nvSpPr>
                <p:cNvPr id="15390" name="Rectangle 42"/>
                <p:cNvSpPr>
                  <a:spLocks noChangeArrowheads="1"/>
                </p:cNvSpPr>
                <p:nvPr/>
              </p:nvSpPr>
              <p:spPr bwMode="auto">
                <a:xfrm>
                  <a:off x="43" y="565"/>
                  <a:ext cx="427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 eaLnBrk="1" hangingPunct="1"/>
                  <a:r>
                    <a:rPr lang="zh-CN" altLang="en-US" sz="2200" b="1">
                      <a:latin typeface="宋体" pitchFamily="2" charset="-122"/>
                      <a:ea typeface="宋体" pitchFamily="2" charset="-122"/>
                    </a:rPr>
                    <a:t>规则</a:t>
                  </a:r>
                  <a:r>
                    <a:rPr lang="en-US" altLang="zh-CN" sz="2200" b="1">
                      <a:latin typeface="宋体" pitchFamily="2" charset="-122"/>
                      <a:ea typeface="宋体" pitchFamily="2" charset="-122"/>
                    </a:rPr>
                    <a:t>2</a:t>
                  </a:r>
                </a:p>
                <a:p>
                  <a:pPr algn="ctr"/>
                  <a:endParaRPr lang="en-US" altLang="zh-CN" sz="2200" b="1">
                    <a:latin typeface="宋体" pitchFamily="2" charset="-122"/>
                    <a:ea typeface="宋体" pitchFamily="2" charset="-122"/>
                  </a:endParaRPr>
                </a:p>
              </p:txBody>
            </p:sp>
            <p:sp>
              <p:nvSpPr>
                <p:cNvPr id="15391" name="Rectangle 55"/>
                <p:cNvSpPr>
                  <a:spLocks noChangeArrowheads="1"/>
                </p:cNvSpPr>
                <p:nvPr/>
              </p:nvSpPr>
              <p:spPr bwMode="auto">
                <a:xfrm>
                  <a:off x="0" y="480"/>
                  <a:ext cx="513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eaLnBrk="1" hangingPunct="1"/>
                  <a:endParaRPr lang="en-CA" altLang="zh-CN" sz="2200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grpSp>
            <p:nvGrpSpPr>
              <p:cNvPr id="8" name="Group 58"/>
              <p:cNvGrpSpPr>
                <a:grpSpLocks/>
              </p:cNvGrpSpPr>
              <p:nvPr/>
            </p:nvGrpSpPr>
            <p:grpSpPr bwMode="auto">
              <a:xfrm>
                <a:off x="513" y="480"/>
                <a:ext cx="782" cy="565"/>
                <a:chOff x="513" y="480"/>
                <a:chExt cx="782" cy="565"/>
              </a:xfrm>
            </p:grpSpPr>
            <p:sp>
              <p:nvSpPr>
                <p:cNvPr id="15388" name="Rectangle 43"/>
                <p:cNvSpPr>
                  <a:spLocks noChangeArrowheads="1"/>
                </p:cNvSpPr>
                <p:nvPr/>
              </p:nvSpPr>
              <p:spPr bwMode="auto">
                <a:xfrm>
                  <a:off x="556" y="565"/>
                  <a:ext cx="696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 eaLnBrk="1" hangingPunct="1"/>
                  <a:r>
                    <a:rPr lang="en-US" altLang="zh-CN" sz="2200" b="1">
                      <a:latin typeface="宋体" pitchFamily="2" charset="-122"/>
                      <a:ea typeface="宋体" pitchFamily="2" charset="-122"/>
                    </a:rPr>
                    <a:t>A→xA︱y</a:t>
                  </a:r>
                </a:p>
              </p:txBody>
            </p:sp>
            <p:sp>
              <p:nvSpPr>
                <p:cNvPr id="15389" name="Rectangle 57"/>
                <p:cNvSpPr>
                  <a:spLocks noChangeArrowheads="1"/>
                </p:cNvSpPr>
                <p:nvPr/>
              </p:nvSpPr>
              <p:spPr bwMode="auto">
                <a:xfrm>
                  <a:off x="513" y="480"/>
                  <a:ext cx="7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eaLnBrk="1" hangingPunct="1"/>
                  <a:endParaRPr lang="en-CA" altLang="zh-CN" sz="2200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grpSp>
            <p:nvGrpSpPr>
              <p:cNvPr id="9" name="Group 60"/>
              <p:cNvGrpSpPr>
                <a:grpSpLocks/>
              </p:cNvGrpSpPr>
              <p:nvPr/>
            </p:nvGrpSpPr>
            <p:grpSpPr bwMode="auto">
              <a:xfrm>
                <a:off x="1295" y="480"/>
                <a:ext cx="936" cy="565"/>
                <a:chOff x="1295" y="480"/>
                <a:chExt cx="936" cy="565"/>
              </a:xfrm>
            </p:grpSpPr>
            <p:sp>
              <p:nvSpPr>
                <p:cNvPr id="15386" name="Rectangle 44"/>
                <p:cNvSpPr>
                  <a:spLocks noChangeArrowheads="1"/>
                </p:cNvSpPr>
                <p:nvPr/>
              </p:nvSpPr>
              <p:spPr bwMode="auto">
                <a:xfrm>
                  <a:off x="1338" y="565"/>
                  <a:ext cx="850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 eaLnBrk="1" hangingPunct="1"/>
                  <a:r>
                    <a:rPr lang="en-US" altLang="zh-CN" sz="2200" b="1">
                      <a:latin typeface="宋体" pitchFamily="2" charset="-122"/>
                      <a:ea typeface="宋体" pitchFamily="2" charset="-122"/>
                    </a:rPr>
                    <a:t>A→x*y</a:t>
                  </a:r>
                </a:p>
                <a:p>
                  <a:pPr algn="just"/>
                  <a:endParaRPr lang="en-US" altLang="zh-CN" sz="2200" b="1">
                    <a:latin typeface="宋体" pitchFamily="2" charset="-122"/>
                    <a:ea typeface="宋体" pitchFamily="2" charset="-122"/>
                  </a:endParaRPr>
                </a:p>
              </p:txBody>
            </p:sp>
            <p:sp>
              <p:nvSpPr>
                <p:cNvPr id="15387" name="Rectangle 59"/>
                <p:cNvSpPr>
                  <a:spLocks noChangeArrowheads="1"/>
                </p:cNvSpPr>
                <p:nvPr/>
              </p:nvSpPr>
              <p:spPr bwMode="auto">
                <a:xfrm>
                  <a:off x="1295" y="480"/>
                  <a:ext cx="936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eaLnBrk="1" hangingPunct="1"/>
                  <a:endParaRPr lang="en-CA" altLang="zh-CN" sz="2200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grpSp>
            <p:nvGrpSpPr>
              <p:cNvPr id="10" name="Group 62"/>
              <p:cNvGrpSpPr>
                <a:grpSpLocks/>
              </p:cNvGrpSpPr>
              <p:nvPr/>
            </p:nvGrpSpPr>
            <p:grpSpPr bwMode="auto">
              <a:xfrm>
                <a:off x="0" y="960"/>
                <a:ext cx="513" cy="556"/>
                <a:chOff x="0" y="960"/>
                <a:chExt cx="513" cy="556"/>
              </a:xfrm>
            </p:grpSpPr>
            <p:sp>
              <p:nvSpPr>
                <p:cNvPr id="15384" name="Rectangle 45"/>
                <p:cNvSpPr>
                  <a:spLocks noChangeArrowheads="1"/>
                </p:cNvSpPr>
                <p:nvPr/>
              </p:nvSpPr>
              <p:spPr bwMode="auto">
                <a:xfrm>
                  <a:off x="43" y="1036"/>
                  <a:ext cx="427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 eaLnBrk="1" hangingPunct="1"/>
                  <a:r>
                    <a:rPr lang="zh-CN" altLang="en-US" sz="2200" b="1">
                      <a:latin typeface="宋体" pitchFamily="2" charset="-122"/>
                      <a:ea typeface="宋体" pitchFamily="2" charset="-122"/>
                    </a:rPr>
                    <a:t>规则</a:t>
                  </a:r>
                  <a:r>
                    <a:rPr lang="en-US" altLang="zh-CN" sz="2200" b="1">
                      <a:latin typeface="宋体" pitchFamily="2" charset="-122"/>
                      <a:ea typeface="宋体" pitchFamily="2" charset="-122"/>
                    </a:rPr>
                    <a:t>3</a:t>
                  </a:r>
                </a:p>
                <a:p>
                  <a:pPr algn="ctr"/>
                  <a:endParaRPr lang="en-US" altLang="zh-CN" sz="2200" b="1">
                    <a:latin typeface="宋体" pitchFamily="2" charset="-122"/>
                    <a:ea typeface="宋体" pitchFamily="2" charset="-122"/>
                  </a:endParaRPr>
                </a:p>
              </p:txBody>
            </p:sp>
            <p:sp>
              <p:nvSpPr>
                <p:cNvPr id="15385" name="Rectangle 61"/>
                <p:cNvSpPr>
                  <a:spLocks noChangeArrowheads="1"/>
                </p:cNvSpPr>
                <p:nvPr/>
              </p:nvSpPr>
              <p:spPr bwMode="auto">
                <a:xfrm>
                  <a:off x="0" y="960"/>
                  <a:ext cx="513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eaLnBrk="1" hangingPunct="1"/>
                  <a:endParaRPr lang="en-CA" altLang="zh-CN" sz="2200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grpSp>
            <p:nvGrpSpPr>
              <p:cNvPr id="11" name="Group 64"/>
              <p:cNvGrpSpPr>
                <a:grpSpLocks/>
              </p:cNvGrpSpPr>
              <p:nvPr/>
            </p:nvGrpSpPr>
            <p:grpSpPr bwMode="auto">
              <a:xfrm>
                <a:off x="513" y="960"/>
                <a:ext cx="782" cy="556"/>
                <a:chOff x="513" y="960"/>
                <a:chExt cx="782" cy="556"/>
              </a:xfrm>
            </p:grpSpPr>
            <p:sp>
              <p:nvSpPr>
                <p:cNvPr id="15382" name="Rectangle 46"/>
                <p:cNvSpPr>
                  <a:spLocks noChangeArrowheads="1"/>
                </p:cNvSpPr>
                <p:nvPr/>
              </p:nvSpPr>
              <p:spPr bwMode="auto">
                <a:xfrm>
                  <a:off x="556" y="1036"/>
                  <a:ext cx="696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 eaLnBrk="1" hangingPunct="1"/>
                  <a:r>
                    <a:rPr lang="en-US" altLang="zh-CN" sz="2200" b="1" dirty="0" err="1">
                      <a:latin typeface="宋体" pitchFamily="2" charset="-122"/>
                      <a:ea typeface="宋体" pitchFamily="2" charset="-122"/>
                    </a:rPr>
                    <a:t>A→x</a:t>
                  </a:r>
                  <a:r>
                    <a:rPr lang="zh-CN" altLang="en-US" sz="2200" b="1" dirty="0">
                      <a:latin typeface="宋体" pitchFamily="2" charset="-122"/>
                      <a:ea typeface="宋体" pitchFamily="2" charset="-122"/>
                    </a:rPr>
                    <a:t>，</a:t>
                  </a:r>
                  <a:r>
                    <a:rPr lang="en-US" altLang="zh-CN" sz="2200" b="1" dirty="0">
                      <a:latin typeface="宋体" pitchFamily="2" charset="-122"/>
                      <a:ea typeface="宋体" pitchFamily="2" charset="-122"/>
                    </a:rPr>
                    <a:t>A→ y</a:t>
                  </a:r>
                </a:p>
                <a:p>
                  <a:pPr algn="just"/>
                  <a:endParaRPr lang="en-US" altLang="zh-CN" sz="2200" b="1" dirty="0">
                    <a:latin typeface="宋体" pitchFamily="2" charset="-122"/>
                    <a:ea typeface="宋体" pitchFamily="2" charset="-122"/>
                  </a:endParaRPr>
                </a:p>
              </p:txBody>
            </p:sp>
            <p:sp>
              <p:nvSpPr>
                <p:cNvPr id="15383" name="Rectangle 63"/>
                <p:cNvSpPr>
                  <a:spLocks noChangeArrowheads="1"/>
                </p:cNvSpPr>
                <p:nvPr/>
              </p:nvSpPr>
              <p:spPr bwMode="auto">
                <a:xfrm>
                  <a:off x="513" y="960"/>
                  <a:ext cx="7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eaLnBrk="1" hangingPunct="1"/>
                  <a:endParaRPr lang="en-CA" altLang="zh-CN" sz="2200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grpSp>
            <p:nvGrpSpPr>
              <p:cNvPr id="12" name="Group 66"/>
              <p:cNvGrpSpPr>
                <a:grpSpLocks/>
              </p:cNvGrpSpPr>
              <p:nvPr/>
            </p:nvGrpSpPr>
            <p:grpSpPr bwMode="auto">
              <a:xfrm>
                <a:off x="1295" y="960"/>
                <a:ext cx="936" cy="699"/>
                <a:chOff x="1295" y="960"/>
                <a:chExt cx="936" cy="699"/>
              </a:xfrm>
            </p:grpSpPr>
            <p:sp>
              <p:nvSpPr>
                <p:cNvPr id="15380" name="Rectangle 47"/>
                <p:cNvSpPr>
                  <a:spLocks noChangeArrowheads="1"/>
                </p:cNvSpPr>
                <p:nvPr/>
              </p:nvSpPr>
              <p:spPr bwMode="auto">
                <a:xfrm>
                  <a:off x="1338" y="1036"/>
                  <a:ext cx="850" cy="6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 eaLnBrk="1" hangingPunct="1"/>
                  <a:r>
                    <a:rPr lang="en-US" altLang="zh-CN" sz="2200" b="1">
                      <a:latin typeface="宋体" pitchFamily="2" charset="-122"/>
                      <a:ea typeface="宋体" pitchFamily="2" charset="-122"/>
                    </a:rPr>
                    <a:t>A→x | y</a:t>
                  </a:r>
                </a:p>
                <a:p>
                  <a:pPr algn="just"/>
                  <a:endParaRPr lang="en-US" altLang="zh-CN" sz="2200" b="1">
                    <a:latin typeface="宋体" pitchFamily="2" charset="-122"/>
                    <a:ea typeface="宋体" pitchFamily="2" charset="-122"/>
                  </a:endParaRPr>
                </a:p>
              </p:txBody>
            </p:sp>
            <p:sp>
              <p:nvSpPr>
                <p:cNvPr id="15381" name="Rectangle 65"/>
                <p:cNvSpPr>
                  <a:spLocks noChangeArrowheads="1"/>
                </p:cNvSpPr>
                <p:nvPr/>
              </p:nvSpPr>
              <p:spPr bwMode="auto">
                <a:xfrm>
                  <a:off x="1295" y="960"/>
                  <a:ext cx="936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eaLnBrk="1" hangingPunct="1"/>
                  <a:endParaRPr lang="en-CA" altLang="zh-CN" sz="2200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grpSp>
            <p:nvGrpSpPr>
              <p:cNvPr id="13" name="Group 68"/>
              <p:cNvGrpSpPr>
                <a:grpSpLocks/>
              </p:cNvGrpSpPr>
              <p:nvPr/>
            </p:nvGrpSpPr>
            <p:grpSpPr bwMode="auto">
              <a:xfrm>
                <a:off x="0" y="1440"/>
                <a:ext cx="2231" cy="384"/>
                <a:chOff x="0" y="1440"/>
                <a:chExt cx="2231" cy="384"/>
              </a:xfrm>
            </p:grpSpPr>
            <p:sp>
              <p:nvSpPr>
                <p:cNvPr id="15378" name="Rectangle 48"/>
                <p:cNvSpPr>
                  <a:spLocks noChangeArrowheads="1"/>
                </p:cNvSpPr>
                <p:nvPr/>
              </p:nvSpPr>
              <p:spPr bwMode="auto">
                <a:xfrm>
                  <a:off x="43" y="1440"/>
                  <a:ext cx="2145" cy="3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 eaLnBrk="1" hangingPunct="1"/>
                  <a:r>
                    <a:rPr lang="zh-CN" altLang="en-US" sz="2200" b="1" dirty="0">
                      <a:latin typeface="宋体" pitchFamily="2" charset="-122"/>
                      <a:ea typeface="宋体" pitchFamily="2" charset="-122"/>
                    </a:rPr>
                    <a:t>注意此处规则</a:t>
                  </a:r>
                  <a:r>
                    <a:rPr lang="en-US" altLang="zh-CN" sz="2200" b="1" dirty="0">
                      <a:latin typeface="宋体" pitchFamily="2" charset="-122"/>
                      <a:ea typeface="宋体" pitchFamily="2" charset="-122"/>
                    </a:rPr>
                    <a:t>2</a:t>
                  </a:r>
                  <a:r>
                    <a:rPr lang="zh-CN" altLang="en-US" sz="2200" b="1" dirty="0">
                      <a:latin typeface="宋体" pitchFamily="2" charset="-122"/>
                      <a:ea typeface="宋体" pitchFamily="2" charset="-122"/>
                    </a:rPr>
                    <a:t>与前面的区别，具有单向性。</a:t>
                  </a:r>
                </a:p>
                <a:p>
                  <a:pPr algn="just"/>
                  <a:endParaRPr lang="zh-CN" altLang="en-US" sz="2200" b="1" dirty="0">
                    <a:latin typeface="宋体" pitchFamily="2" charset="-122"/>
                    <a:ea typeface="宋体" pitchFamily="2" charset="-122"/>
                  </a:endParaRPr>
                </a:p>
              </p:txBody>
            </p:sp>
            <p:sp>
              <p:nvSpPr>
                <p:cNvPr id="15379" name="Rectangle 67"/>
                <p:cNvSpPr>
                  <a:spLocks noChangeArrowheads="1"/>
                </p:cNvSpPr>
                <p:nvPr/>
              </p:nvSpPr>
              <p:spPr bwMode="auto">
                <a:xfrm>
                  <a:off x="0" y="1440"/>
                  <a:ext cx="223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eaLnBrk="1" hangingPunct="1"/>
                  <a:endParaRPr lang="en-CA" altLang="zh-CN" sz="2200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</p:grpSp>
        <p:sp>
          <p:nvSpPr>
            <p:cNvPr id="15367" name="Rectangle 70"/>
            <p:cNvSpPr>
              <a:spLocks noChangeArrowheads="1"/>
            </p:cNvSpPr>
            <p:nvPr/>
          </p:nvSpPr>
          <p:spPr bwMode="auto">
            <a:xfrm>
              <a:off x="-2" y="-2"/>
              <a:ext cx="2235" cy="1828"/>
            </a:xfrm>
            <a:prstGeom prst="rect">
              <a:avLst/>
            </a:prstGeom>
            <a:noFill/>
            <a:ln w="6350">
              <a:solidFill>
                <a:srgbClr val="A0A0A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en-CA" altLang="zh-CN" sz="2200">
                <a:latin typeface="宋体" pitchFamily="2" charset="-122"/>
                <a:ea typeface="宋体" pitchFamily="2" charset="-122"/>
              </a:endParaRPr>
            </a:p>
          </p:txBody>
        </p:sp>
      </p:grpSp>
      <p:sp>
        <p:nvSpPr>
          <p:cNvPr id="15365" name="Rectangle 7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5791200" cy="457200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solidFill>
                  <a:srgbClr val="CC0099"/>
                </a:solidFill>
                <a:latin typeface="黑体" pitchFamily="49" charset="-122"/>
                <a:ea typeface="黑体" pitchFamily="49" charset="-122"/>
              </a:rPr>
              <a:t>正规文法转换成正规式</a:t>
            </a:r>
          </a:p>
        </p:txBody>
      </p:sp>
      <p:sp>
        <p:nvSpPr>
          <p:cNvPr id="3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12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5"/>
          <p:cNvSpPr txBox="1">
            <a:spLocks noChangeArrowheads="1"/>
          </p:cNvSpPr>
          <p:nvPr/>
        </p:nvSpPr>
        <p:spPr bwMode="auto">
          <a:xfrm>
            <a:off x="1143000" y="958096"/>
            <a:ext cx="365760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000" b="1" dirty="0">
                <a:latin typeface="+mn-ea"/>
                <a:ea typeface="+mn-ea"/>
              </a:rPr>
              <a:t>正规文法</a:t>
            </a:r>
            <a:r>
              <a:rPr lang="en-US" altLang="zh-CN" sz="2000" b="1" dirty="0">
                <a:latin typeface="+mn-ea"/>
                <a:ea typeface="+mn-ea"/>
              </a:rPr>
              <a:t>G[S]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CN" sz="2000" b="1" dirty="0" err="1">
                <a:latin typeface="+mn-ea"/>
                <a:ea typeface="+mn-ea"/>
              </a:rPr>
              <a:t>S→aA</a:t>
            </a:r>
            <a:r>
              <a:rPr lang="en-US" altLang="zh-CN" sz="2000" b="1" dirty="0">
                <a:latin typeface="+mn-ea"/>
                <a:ea typeface="+mn-ea"/>
              </a:rPr>
              <a:t>,    </a:t>
            </a:r>
            <a:r>
              <a:rPr lang="en-US" altLang="zh-CN" sz="2000" b="1" dirty="0" err="1">
                <a:latin typeface="+mn-ea"/>
                <a:ea typeface="+mn-ea"/>
              </a:rPr>
              <a:t>S→a</a:t>
            </a:r>
            <a:endParaRPr lang="en-US" altLang="zh-CN" sz="2000" b="1" dirty="0">
              <a:latin typeface="+mn-ea"/>
              <a:ea typeface="+mn-ea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zh-CN" sz="2000" b="1" dirty="0" err="1">
                <a:latin typeface="+mn-ea"/>
                <a:ea typeface="+mn-ea"/>
              </a:rPr>
              <a:t>A→aA</a:t>
            </a:r>
            <a:r>
              <a:rPr lang="en-US" altLang="zh-CN" sz="2000" b="1" dirty="0">
                <a:latin typeface="+mn-ea"/>
                <a:ea typeface="+mn-ea"/>
              </a:rPr>
              <a:t>,    </a:t>
            </a:r>
            <a:r>
              <a:rPr lang="en-US" altLang="zh-CN" sz="2000" b="1" dirty="0" err="1">
                <a:latin typeface="+mn-ea"/>
                <a:ea typeface="+mn-ea"/>
              </a:rPr>
              <a:t>A→dA</a:t>
            </a:r>
            <a:r>
              <a:rPr lang="en-US" altLang="zh-CN" sz="2000" b="1" dirty="0">
                <a:latin typeface="+mn-ea"/>
                <a:ea typeface="+mn-ea"/>
              </a:rPr>
              <a:t> 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CN" sz="2000" b="1" dirty="0" err="1">
                <a:latin typeface="+mn-ea"/>
                <a:ea typeface="+mn-ea"/>
              </a:rPr>
              <a:t>A→a</a:t>
            </a:r>
            <a:r>
              <a:rPr lang="en-US" altLang="zh-CN" sz="2000" b="1" dirty="0">
                <a:latin typeface="+mn-ea"/>
                <a:ea typeface="+mn-ea"/>
              </a:rPr>
              <a:t>,     </a:t>
            </a:r>
            <a:r>
              <a:rPr lang="en-US" altLang="zh-CN" sz="2000" b="1" dirty="0" err="1">
                <a:latin typeface="+mn-ea"/>
                <a:ea typeface="+mn-ea"/>
              </a:rPr>
              <a:t>A→d</a:t>
            </a:r>
            <a:endParaRPr lang="en-US" altLang="zh-CN" sz="2000" b="1" dirty="0">
              <a:latin typeface="+mn-ea"/>
              <a:ea typeface="+mn-ea"/>
            </a:endParaRPr>
          </a:p>
        </p:txBody>
      </p:sp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-1143000" y="2830512"/>
            <a:ext cx="731678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latin typeface="+mn-ea"/>
                <a:ea typeface="+mn-ea"/>
              </a:rPr>
              <a:t>整理成：</a:t>
            </a:r>
            <a:endParaRPr lang="en-US" altLang="zh-CN" sz="2000" b="1" dirty="0">
              <a:latin typeface="+mn-ea"/>
              <a:ea typeface="+mn-ea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zh-CN" sz="2000" b="1" dirty="0">
                <a:latin typeface="+mn-ea"/>
                <a:ea typeface="+mn-ea"/>
              </a:rPr>
              <a:t>                     </a:t>
            </a:r>
            <a:r>
              <a:rPr lang="en-US" altLang="zh-CN" sz="2000" b="1" dirty="0" err="1">
                <a:latin typeface="+mn-ea"/>
                <a:ea typeface="+mn-ea"/>
              </a:rPr>
              <a:t>S→aA</a:t>
            </a:r>
            <a:r>
              <a:rPr lang="en-US" altLang="zh-CN" sz="2000" b="1" dirty="0">
                <a:latin typeface="+mn-ea"/>
                <a:ea typeface="+mn-ea"/>
              </a:rPr>
              <a:t> | a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latin typeface="+mn-ea"/>
                <a:ea typeface="+mn-ea"/>
              </a:rPr>
              <a:t>    </a:t>
            </a:r>
            <a:r>
              <a:rPr lang="en-US" altLang="zh-CN" sz="2000" b="1" dirty="0" err="1">
                <a:latin typeface="+mn-ea"/>
                <a:ea typeface="+mn-ea"/>
              </a:rPr>
              <a:t>A→aA</a:t>
            </a:r>
            <a:r>
              <a:rPr lang="en-US" altLang="zh-CN" sz="2000" b="1" dirty="0">
                <a:latin typeface="+mn-ea"/>
                <a:ea typeface="+mn-ea"/>
              </a:rPr>
              <a:t> | </a:t>
            </a:r>
            <a:r>
              <a:rPr lang="en-US" altLang="zh-CN" sz="2000" b="1" dirty="0" err="1">
                <a:latin typeface="+mn-ea"/>
                <a:ea typeface="+mn-ea"/>
              </a:rPr>
              <a:t>dA</a:t>
            </a:r>
            <a:r>
              <a:rPr lang="en-US" altLang="zh-CN" sz="2000" b="1" dirty="0">
                <a:latin typeface="+mn-ea"/>
                <a:ea typeface="+mn-ea"/>
              </a:rPr>
              <a:t> | a | d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-687388" y="3754437"/>
            <a:ext cx="73167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latin typeface="+mn-ea"/>
                <a:ea typeface="+mn-ea"/>
              </a:rPr>
              <a:t>A→(a | d)A | (a | d)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41" name="Text Box 5"/>
          <p:cNvSpPr txBox="1">
            <a:spLocks noChangeArrowheads="1"/>
          </p:cNvSpPr>
          <p:nvPr/>
        </p:nvSpPr>
        <p:spPr bwMode="auto">
          <a:xfrm>
            <a:off x="-882316" y="3790950"/>
            <a:ext cx="73167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latin typeface="+mn-ea"/>
                <a:ea typeface="+mn-ea"/>
              </a:rPr>
              <a:t>A→(a | d)*(a | d)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42" name="Text Box 5"/>
          <p:cNvSpPr txBox="1">
            <a:spLocks noChangeArrowheads="1"/>
          </p:cNvSpPr>
          <p:nvPr/>
        </p:nvSpPr>
        <p:spPr bwMode="auto">
          <a:xfrm>
            <a:off x="-611188" y="3758866"/>
            <a:ext cx="73167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latin typeface="+mn-ea"/>
                <a:ea typeface="+mn-ea"/>
              </a:rPr>
              <a:t>S=a(a | d)*(a | d) | a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43" name="Text Box 5"/>
          <p:cNvSpPr txBox="1">
            <a:spLocks noChangeArrowheads="1"/>
          </p:cNvSpPr>
          <p:nvPr/>
        </p:nvSpPr>
        <p:spPr bwMode="auto">
          <a:xfrm>
            <a:off x="-566737" y="4313237"/>
            <a:ext cx="7316787" cy="17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latin typeface="+mn-ea"/>
                <a:ea typeface="+mn-ea"/>
              </a:rPr>
              <a:t>代数变换：</a:t>
            </a: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latin typeface="+mn-ea"/>
                <a:ea typeface="+mn-ea"/>
              </a:rPr>
              <a:t>S=a(a | d)*(a | d) | a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latin typeface="+mn-ea"/>
                <a:ea typeface="+mn-ea"/>
              </a:rPr>
              <a:t>      =a( (a | d)*(a | d) | ε )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CN" sz="2000" b="1" dirty="0">
                <a:latin typeface="+mn-ea"/>
                <a:ea typeface="+mn-ea"/>
              </a:rPr>
              <a:t>                  =a(a | d)*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45" name="Text Box 5"/>
          <p:cNvSpPr txBox="1">
            <a:spLocks noChangeArrowheads="1"/>
          </p:cNvSpPr>
          <p:nvPr/>
        </p:nvSpPr>
        <p:spPr bwMode="auto">
          <a:xfrm>
            <a:off x="5486401" y="3853696"/>
            <a:ext cx="3047999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200" b="1" dirty="0">
                <a:latin typeface="+mn-ea"/>
                <a:ea typeface="+mn-ea"/>
              </a:rPr>
              <a:t>如何使用规则处理正规文法</a:t>
            </a:r>
            <a:r>
              <a:rPr lang="en-US" altLang="zh-CN" sz="2200" b="1" dirty="0">
                <a:latin typeface="+mn-ea"/>
                <a:ea typeface="+mn-ea"/>
              </a:rPr>
              <a:t>G[A]</a:t>
            </a:r>
            <a:r>
              <a:rPr lang="zh-CN" altLang="en-US" sz="2200" b="1" dirty="0">
                <a:latin typeface="+mn-ea"/>
                <a:ea typeface="+mn-ea"/>
              </a:rPr>
              <a:t>？</a:t>
            </a:r>
            <a:endParaRPr lang="en-US" altLang="zh-CN" sz="2200" b="1" dirty="0">
              <a:latin typeface="+mn-ea"/>
              <a:ea typeface="+mn-ea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200" b="1" dirty="0">
                <a:latin typeface="+mn-ea"/>
                <a:ea typeface="+mn-ea"/>
              </a:rPr>
              <a:t>  </a:t>
            </a:r>
            <a:r>
              <a:rPr lang="en-US" altLang="zh-CN" sz="2200" b="1" dirty="0" err="1">
                <a:latin typeface="+mn-ea"/>
                <a:ea typeface="+mn-ea"/>
              </a:rPr>
              <a:t>A→aB</a:t>
            </a:r>
            <a:r>
              <a:rPr lang="en-US" altLang="zh-CN" sz="2200" b="1" dirty="0">
                <a:latin typeface="+mn-ea"/>
                <a:ea typeface="+mn-ea"/>
              </a:rPr>
              <a:t>,    </a:t>
            </a:r>
            <a:r>
              <a:rPr lang="en-US" altLang="zh-CN" sz="2200" b="1" dirty="0" err="1">
                <a:latin typeface="+mn-ea"/>
                <a:ea typeface="+mn-ea"/>
              </a:rPr>
              <a:t>A→b</a:t>
            </a:r>
            <a:r>
              <a:rPr lang="zh-CN" altLang="en-US" sz="2200" b="1" dirty="0">
                <a:latin typeface="+mn-ea"/>
                <a:ea typeface="+mn-ea"/>
              </a:rPr>
              <a:t>，</a:t>
            </a:r>
            <a:endParaRPr lang="en-US" altLang="zh-CN" sz="2200" b="1" dirty="0">
              <a:latin typeface="+mn-ea"/>
              <a:ea typeface="+mn-ea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200" b="1" dirty="0" err="1">
                <a:latin typeface="+mn-ea"/>
                <a:ea typeface="+mn-ea"/>
              </a:rPr>
              <a:t>B→cA</a:t>
            </a:r>
            <a:r>
              <a:rPr lang="en-US" altLang="zh-CN" sz="2200" b="1" dirty="0">
                <a:latin typeface="+mn-ea"/>
                <a:ea typeface="+mn-ea"/>
              </a:rPr>
              <a:t>,    </a:t>
            </a:r>
            <a:r>
              <a:rPr lang="en-US" altLang="zh-CN" sz="2200" b="1" dirty="0" err="1">
                <a:latin typeface="+mn-ea"/>
                <a:ea typeface="+mn-ea"/>
              </a:rPr>
              <a:t>B→d</a:t>
            </a:r>
            <a:endParaRPr lang="en-US" altLang="zh-CN" sz="2200" b="1" dirty="0">
              <a:latin typeface="+mn-ea"/>
              <a:ea typeface="+mn-ea"/>
            </a:endParaRPr>
          </a:p>
        </p:txBody>
      </p:sp>
      <p:pic>
        <p:nvPicPr>
          <p:cNvPr id="16394" name="Picture 2"/>
          <p:cNvPicPr>
            <a:picLocks noChangeAspect="1" noChangeArrowheads="1"/>
          </p:cNvPicPr>
          <p:nvPr/>
        </p:nvPicPr>
        <p:blipFill>
          <a:blip r:embed="rId3" cstate="print"/>
          <a:srcRect l="28746" t="41319" r="32892" b="34630"/>
          <a:stretch>
            <a:fillRect/>
          </a:stretch>
        </p:blipFill>
        <p:spPr bwMode="auto">
          <a:xfrm>
            <a:off x="4800600" y="990600"/>
            <a:ext cx="3657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7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5791200" cy="457200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solidFill>
                  <a:srgbClr val="CC0099"/>
                </a:solidFill>
                <a:latin typeface="黑体" pitchFamily="49" charset="-122"/>
                <a:ea typeface="黑体" pitchFamily="49" charset="-122"/>
              </a:rPr>
              <a:t>正规文法转换成正规式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13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1" grpId="0"/>
      <p:bldP spid="41" grpId="1"/>
      <p:bldP spid="42" grpId="0"/>
      <p:bldP spid="43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83"/>
          <p:cNvSpPr>
            <a:spLocks noChangeArrowheads="1"/>
          </p:cNvSpPr>
          <p:nvPr/>
        </p:nvSpPr>
        <p:spPr bwMode="auto">
          <a:xfrm>
            <a:off x="1143000" y="1676400"/>
            <a:ext cx="7239000" cy="32766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pic>
        <p:nvPicPr>
          <p:cNvPr id="17413" name="Picture 82" descr="图4_1DFA M的状态图表示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752600"/>
            <a:ext cx="7086600" cy="3093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 Box 84"/>
          <p:cNvSpPr txBox="1">
            <a:spLocks noChangeArrowheads="1"/>
          </p:cNvSpPr>
          <p:nvPr/>
        </p:nvSpPr>
        <p:spPr bwMode="auto">
          <a:xfrm>
            <a:off x="2514600" y="5257800"/>
            <a:ext cx="5257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Times New Roman" pitchFamily="18" charset="0"/>
                <a:hlinkClick r:id="rId4"/>
              </a:rPr>
              <a:t>M</a:t>
            </a:r>
            <a:r>
              <a:rPr lang="zh-CN" altLang="en-US" sz="2000" b="1">
                <a:latin typeface="Times New Roman" pitchFamily="18" charset="0"/>
                <a:hlinkClick r:id="rId4"/>
              </a:rPr>
              <a:t>接受的</a:t>
            </a:r>
            <a:r>
              <a:rPr lang="en-US" altLang="zh-CN" sz="2000" b="1">
                <a:latin typeface="Times New Roman" pitchFamily="18" charset="0"/>
                <a:hlinkClick r:id="rId4"/>
              </a:rPr>
              <a:t>aaa</a:t>
            </a:r>
            <a:r>
              <a:rPr lang="zh-CN" altLang="en-US" sz="2000" b="1">
                <a:latin typeface="Times New Roman" pitchFamily="18" charset="0"/>
              </a:rPr>
              <a:t>和</a:t>
            </a:r>
            <a:r>
              <a:rPr lang="en-US" altLang="zh-CN" sz="2000" b="1">
                <a:latin typeface="Times New Roman" pitchFamily="18" charset="0"/>
                <a:hlinkClick r:id="rId5"/>
              </a:rPr>
              <a:t>M</a:t>
            </a:r>
            <a:r>
              <a:rPr lang="zh-CN" altLang="en-US" sz="2000" b="1">
                <a:latin typeface="Times New Roman" pitchFamily="18" charset="0"/>
                <a:hlinkClick r:id="rId5"/>
              </a:rPr>
              <a:t>不接受的</a:t>
            </a:r>
            <a:r>
              <a:rPr lang="en-US" altLang="zh-CN" sz="2000" b="1">
                <a:latin typeface="Times New Roman" pitchFamily="18" charset="0"/>
                <a:hlinkClick r:id="rId5"/>
              </a:rPr>
              <a:t>aba</a:t>
            </a:r>
            <a:r>
              <a:rPr lang="zh-CN" altLang="en-US" sz="2000" b="1">
                <a:latin typeface="Times New Roman" pitchFamily="18" charset="0"/>
              </a:rPr>
              <a:t>的识别过程。</a:t>
            </a:r>
          </a:p>
        </p:txBody>
      </p:sp>
      <p:sp>
        <p:nvSpPr>
          <p:cNvPr id="17415" name="Rectangle 85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3040062" cy="533400"/>
          </a:xfrm>
        </p:spPr>
        <p:txBody>
          <a:bodyPr/>
          <a:lstStyle/>
          <a:p>
            <a:pPr eaLnBrk="1" hangingPunct="1"/>
            <a:r>
              <a:rPr lang="en-US" altLang="zh-CN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3.3</a:t>
            </a:r>
            <a:r>
              <a:rPr lang="zh-CN" altLang="en-US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　有穷自动机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14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4099"/>
          <p:cNvSpPr>
            <a:spLocks noChangeArrowheads="1"/>
          </p:cNvSpPr>
          <p:nvPr/>
        </p:nvSpPr>
        <p:spPr bwMode="auto">
          <a:xfrm>
            <a:off x="228600" y="916257"/>
            <a:ext cx="8229600" cy="3342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627063"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一个确定的有穷自动机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DFA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是一个五元组：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M=(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K,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,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f,S,Z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。 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其中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:</a:t>
            </a:r>
            <a:endParaRPr lang="zh-CN" altLang="en-US" sz="2200" b="1" dirty="0">
              <a:latin typeface="宋体" pitchFamily="2" charset="-122"/>
              <a:ea typeface="宋体" pitchFamily="2" charset="-122"/>
              <a:sym typeface="Symbol" pitchFamily="18" charset="2"/>
            </a:endParaRPr>
          </a:p>
          <a:p>
            <a:pPr indent="627063" algn="just">
              <a:lnSpc>
                <a:spcPct val="120000"/>
              </a:lnSpc>
              <a:spcBef>
                <a:spcPct val="2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K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是非空有穷集，每个元素称为状态；</a:t>
            </a:r>
          </a:p>
          <a:p>
            <a:pPr indent="627063"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是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有穷字母表；</a:t>
            </a:r>
          </a:p>
          <a:p>
            <a:pPr indent="627063" algn="just">
              <a:lnSpc>
                <a:spcPct val="120000"/>
              </a:lnSpc>
              <a:spcBef>
                <a:spcPct val="2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f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是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K×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→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K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映射，称为状态转换函数；</a:t>
            </a:r>
          </a:p>
          <a:p>
            <a:pPr indent="627063" algn="just">
              <a:lnSpc>
                <a:spcPct val="120000"/>
              </a:lnSpc>
              <a:spcBef>
                <a:spcPct val="2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S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K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，称为开始状态；</a:t>
            </a:r>
            <a:endParaRPr lang="en-US" altLang="zh-CN" sz="2200" b="1" dirty="0">
              <a:latin typeface="宋体" pitchFamily="2" charset="-122"/>
              <a:ea typeface="宋体" pitchFamily="2" charset="-122"/>
              <a:sym typeface="Symbol" pitchFamily="18" charset="2"/>
            </a:endParaRPr>
          </a:p>
          <a:p>
            <a:pPr indent="627063" algn="just">
              <a:lnSpc>
                <a:spcPct val="120000"/>
              </a:lnSpc>
              <a:spcBef>
                <a:spcPct val="2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Z 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K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，称为结束状态集，或接受状态集。 </a:t>
            </a:r>
          </a:p>
        </p:txBody>
      </p:sp>
      <p:sp>
        <p:nvSpPr>
          <p:cNvPr id="18436" name="Rectangle 4104"/>
          <p:cNvSpPr>
            <a:spLocks noChangeArrowheads="1"/>
          </p:cNvSpPr>
          <p:nvPr/>
        </p:nvSpPr>
        <p:spPr bwMode="auto">
          <a:xfrm>
            <a:off x="3339940" y="4114800"/>
            <a:ext cx="4965860" cy="1920497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pic>
        <p:nvPicPr>
          <p:cNvPr id="18437" name="Picture 4105" descr="图4_1DFA M的状态图表示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3796" y="4191000"/>
            <a:ext cx="4876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099"/>
          <p:cNvSpPr>
            <a:spLocks noChangeArrowheads="1"/>
          </p:cNvSpPr>
          <p:nvPr/>
        </p:nvSpPr>
        <p:spPr bwMode="auto">
          <a:xfrm>
            <a:off x="-76200" y="228600"/>
            <a:ext cx="792480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627063"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定义</a:t>
            </a:r>
            <a:r>
              <a:rPr lang="en-US" altLang="zh-CN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3.3   </a:t>
            </a:r>
            <a:r>
              <a:rPr lang="zh-CN" altLang="en-US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确定有穷自动机</a:t>
            </a:r>
            <a:endParaRPr lang="zh-CN" altLang="en-US" sz="2800" b="1" dirty="0">
              <a:solidFill>
                <a:srgbClr val="C00000"/>
              </a:solidFill>
              <a:latin typeface="黑体" pitchFamily="49" charset="-122"/>
              <a:ea typeface="黑体" pitchFamily="49" charset="-122"/>
              <a:sym typeface="Symbol" pitchFamily="18" charset="2"/>
            </a:endParaRP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15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7"/>
          <p:cNvSpPr txBox="1">
            <a:spLocks noChangeArrowheads="1"/>
          </p:cNvSpPr>
          <p:nvPr/>
        </p:nvSpPr>
        <p:spPr bwMode="auto">
          <a:xfrm>
            <a:off x="381000" y="838200"/>
            <a:ext cx="7924800" cy="10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584200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转换函数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f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可以扩充为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f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: K×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200" b="1" baseline="30000" dirty="0">
                <a:latin typeface="宋体" pitchFamily="2" charset="-122"/>
                <a:ea typeface="宋体" pitchFamily="2" charset="-122"/>
              </a:rPr>
              <a:t>*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→K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映射，并以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f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替代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f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使用。设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a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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β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</a:t>
            </a:r>
            <a:r>
              <a:rPr lang="en-US" altLang="zh-CN" sz="2200" b="1" baseline="30000" dirty="0">
                <a:latin typeface="宋体" pitchFamily="2" charset="-122"/>
                <a:ea typeface="宋体" pitchFamily="2" charset="-122"/>
              </a:rPr>
              <a:t>*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q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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K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，即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524000" y="2016125"/>
            <a:ext cx="6324600" cy="1108075"/>
            <a:chOff x="1296" y="1940"/>
            <a:chExt cx="3984" cy="698"/>
          </a:xfrm>
        </p:grpSpPr>
        <p:sp>
          <p:nvSpPr>
            <p:cNvPr id="19464" name="Text Box 9"/>
            <p:cNvSpPr txBox="1">
              <a:spLocks noChangeArrowheads="1"/>
            </p:cNvSpPr>
            <p:nvPr/>
          </p:nvSpPr>
          <p:spPr bwMode="auto">
            <a:xfrm>
              <a:off x="1296" y="1940"/>
              <a:ext cx="3984" cy="6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/>
              <a:r>
                <a:rPr lang="en-US" altLang="zh-CN" sz="2200" dirty="0">
                  <a:latin typeface="宋体" pitchFamily="2" charset="-122"/>
                  <a:ea typeface="宋体" pitchFamily="2" charset="-122"/>
                </a:rPr>
                <a:t>              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</a:rPr>
                <a:t>f(q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</a:rPr>
                <a:t>，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</a:rPr>
                <a:t>a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</a:rPr>
                <a:t>）       （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</a:rPr>
                <a:t>β=ε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</a:rPr>
                <a:t>）</a:t>
              </a:r>
            </a:p>
            <a:p>
              <a:pPr algn="l" eaLnBrk="1" hangingPunct="1"/>
              <a:r>
                <a:rPr lang="en-US" altLang="zh-CN" sz="2200" b="1" dirty="0">
                  <a:latin typeface="宋体" pitchFamily="2" charset="-122"/>
                  <a:ea typeface="宋体" pitchFamily="2" charset="-122"/>
                </a:rPr>
                <a:t>f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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</a:rPr>
                <a:t>(q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</a:rPr>
                <a:t>，</a:t>
              </a:r>
              <a:r>
                <a:rPr lang="en-US" altLang="zh-CN" sz="2200" b="1" dirty="0" err="1">
                  <a:latin typeface="宋体" pitchFamily="2" charset="-122"/>
                  <a:ea typeface="宋体" pitchFamily="2" charset="-122"/>
                </a:rPr>
                <a:t>a</a:t>
              </a:r>
              <a:r>
                <a:rPr lang="en-US" altLang="zh-CN" sz="2200" b="1" dirty="0" err="1">
                  <a:latin typeface="宋体" pitchFamily="2" charset="-122"/>
                  <a:ea typeface="宋体" pitchFamily="2" charset="-122"/>
                  <a:sym typeface="Symbol" pitchFamily="18" charset="2"/>
                </a:rPr>
                <a:t>β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)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＝</a:t>
              </a:r>
            </a:p>
            <a:p>
              <a:pPr algn="l"/>
              <a:r>
                <a:rPr lang="zh-CN" altLang="en-US" sz="2200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             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f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</a:rPr>
                <a:t>(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f(q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，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a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），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β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）（</a:t>
              </a:r>
              <a:r>
                <a:rPr lang="en-US" altLang="zh-CN" sz="2200" b="1" dirty="0" err="1">
                  <a:latin typeface="宋体" pitchFamily="2" charset="-122"/>
                  <a:ea typeface="宋体" pitchFamily="2" charset="-122"/>
                  <a:sym typeface="Symbol" pitchFamily="18" charset="2"/>
                </a:rPr>
                <a:t>β</a:t>
              </a:r>
              <a:r>
                <a:rPr lang="en-US" altLang="zh-CN" sz="2200" b="1" dirty="0" err="1">
                  <a:latin typeface="宋体" pitchFamily="2" charset="-122"/>
                  <a:ea typeface="宋体" pitchFamily="2" charset="-122"/>
                </a:rPr>
                <a:t>ε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）</a:t>
              </a:r>
              <a:endParaRPr lang="zh-CN" altLang="en-US" sz="2200" b="1" dirty="0"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19465" name="AutoShape 10"/>
            <p:cNvSpPr>
              <a:spLocks/>
            </p:cNvSpPr>
            <p:nvPr/>
          </p:nvSpPr>
          <p:spPr bwMode="auto">
            <a:xfrm>
              <a:off x="2400" y="2090"/>
              <a:ext cx="132" cy="460"/>
            </a:xfrm>
            <a:prstGeom prst="leftBrace">
              <a:avLst>
                <a:gd name="adj1" fmla="val 29040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 sz="2200">
                <a:latin typeface="宋体" pitchFamily="2" charset="-122"/>
                <a:ea typeface="宋体" pitchFamily="2" charset="-122"/>
              </a:endParaRPr>
            </a:p>
          </p:txBody>
        </p:sp>
      </p:grpSp>
      <p:sp>
        <p:nvSpPr>
          <p:cNvPr id="19463" name="Text Box 13"/>
          <p:cNvSpPr txBox="1">
            <a:spLocks noChangeArrowheads="1"/>
          </p:cNvSpPr>
          <p:nvPr/>
        </p:nvSpPr>
        <p:spPr bwMode="auto">
          <a:xfrm>
            <a:off x="5562600" y="3321050"/>
            <a:ext cx="3124200" cy="2563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en-US" altLang="zh-CN" sz="2200" b="1" dirty="0">
                <a:latin typeface="Times New Roman" pitchFamily="18" charset="0"/>
              </a:rPr>
              <a:t>f</a:t>
            </a:r>
            <a:r>
              <a:rPr lang="en-US" altLang="zh-CN" sz="22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200" b="1" dirty="0">
                <a:latin typeface="Times New Roman" pitchFamily="18" charset="0"/>
              </a:rPr>
              <a:t>(</a:t>
            </a:r>
            <a:r>
              <a:rPr lang="en-US" altLang="zh-CN" sz="2200" b="1" dirty="0" err="1">
                <a:latin typeface="Times New Roman" pitchFamily="18" charset="0"/>
              </a:rPr>
              <a:t>S,a</a:t>
            </a:r>
            <a:r>
              <a:rPr lang="en-US" altLang="zh-CN" sz="2200" b="1" dirty="0" err="1">
                <a:latin typeface="Times New Roman" pitchFamily="18" charset="0"/>
                <a:sym typeface="Symbol" pitchFamily="18" charset="2"/>
              </a:rPr>
              <a:t>aa</a:t>
            </a:r>
            <a:r>
              <a:rPr lang="en-US" altLang="zh-CN" sz="2200" b="1" dirty="0">
                <a:latin typeface="Times New Roman" pitchFamily="18" charset="0"/>
                <a:sym typeface="Symbol" pitchFamily="18" charset="2"/>
              </a:rPr>
              <a:t>)=</a:t>
            </a:r>
            <a:r>
              <a:rPr lang="en-US" altLang="zh-CN" sz="2200" b="1" dirty="0">
                <a:latin typeface="Times New Roman" pitchFamily="18" charset="0"/>
              </a:rPr>
              <a:t>f</a:t>
            </a:r>
            <a:r>
              <a:rPr lang="en-US" altLang="zh-CN" sz="22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200" b="1" dirty="0">
                <a:latin typeface="Times New Roman" pitchFamily="18" charset="0"/>
              </a:rPr>
              <a:t>(f(</a:t>
            </a:r>
            <a:r>
              <a:rPr lang="en-US" altLang="zh-CN" sz="2200" b="1" dirty="0" err="1">
                <a:latin typeface="Times New Roman" pitchFamily="18" charset="0"/>
              </a:rPr>
              <a:t>S,a</a:t>
            </a:r>
            <a:r>
              <a:rPr lang="en-US" altLang="zh-CN" sz="2200" b="1" dirty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sz="2200" b="1" dirty="0">
                <a:latin typeface="Times New Roman" pitchFamily="18" charset="0"/>
              </a:rPr>
              <a:t>,</a:t>
            </a:r>
            <a:r>
              <a:rPr lang="en-US" altLang="zh-CN" sz="2200" b="1" dirty="0">
                <a:latin typeface="Times New Roman" pitchFamily="18" charset="0"/>
                <a:sym typeface="Symbol" pitchFamily="18" charset="2"/>
              </a:rPr>
              <a:t>aa)</a:t>
            </a: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en-US" altLang="zh-CN" sz="2200" b="1" dirty="0">
                <a:latin typeface="Times New Roman" pitchFamily="18" charset="0"/>
                <a:sym typeface="Symbol" pitchFamily="18" charset="2"/>
              </a:rPr>
              <a:t>              =</a:t>
            </a:r>
            <a:r>
              <a:rPr lang="en-US" altLang="zh-CN" sz="2200" b="1" dirty="0">
                <a:latin typeface="Times New Roman" pitchFamily="18" charset="0"/>
              </a:rPr>
              <a:t>f</a:t>
            </a:r>
            <a:r>
              <a:rPr lang="en-US" altLang="zh-CN" sz="22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200" b="1" dirty="0">
                <a:latin typeface="Times New Roman" pitchFamily="18" charset="0"/>
              </a:rPr>
              <a:t>(</a:t>
            </a:r>
            <a:r>
              <a:rPr lang="en-US" altLang="zh-CN" sz="2200" b="1" dirty="0" err="1">
                <a:latin typeface="Times New Roman" pitchFamily="18" charset="0"/>
              </a:rPr>
              <a:t>U,</a:t>
            </a:r>
            <a:r>
              <a:rPr lang="en-US" altLang="zh-CN" sz="2200" b="1" dirty="0" err="1">
                <a:latin typeface="Times New Roman" pitchFamily="18" charset="0"/>
                <a:sym typeface="Symbol" pitchFamily="18" charset="2"/>
              </a:rPr>
              <a:t>aa</a:t>
            </a:r>
            <a:r>
              <a:rPr lang="en-US" altLang="zh-CN" sz="2200" b="1" dirty="0">
                <a:latin typeface="Times New Roman" pitchFamily="18" charset="0"/>
                <a:sym typeface="Symbol" pitchFamily="18" charset="2"/>
              </a:rPr>
              <a:t>)</a:t>
            </a: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en-US" altLang="zh-CN" sz="2200" b="1" dirty="0">
                <a:latin typeface="Times New Roman" pitchFamily="18" charset="0"/>
                <a:sym typeface="Symbol" pitchFamily="18" charset="2"/>
              </a:rPr>
              <a:t>               =</a:t>
            </a:r>
            <a:r>
              <a:rPr lang="en-US" altLang="zh-CN" sz="2200" b="1" dirty="0">
                <a:latin typeface="Times New Roman" pitchFamily="18" charset="0"/>
              </a:rPr>
              <a:t>f</a:t>
            </a:r>
            <a:r>
              <a:rPr lang="en-US" altLang="zh-CN" sz="22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200" b="1" dirty="0">
                <a:latin typeface="Times New Roman" pitchFamily="18" charset="0"/>
              </a:rPr>
              <a:t>(f(</a:t>
            </a:r>
            <a:r>
              <a:rPr lang="en-US" altLang="zh-CN" sz="2200" b="1" dirty="0" err="1">
                <a:latin typeface="Times New Roman" pitchFamily="18" charset="0"/>
              </a:rPr>
              <a:t>U,</a:t>
            </a:r>
            <a:r>
              <a:rPr lang="en-US" altLang="zh-CN" sz="2200" b="1" dirty="0" err="1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sz="2200" b="1" dirty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sz="2200" b="1" dirty="0">
                <a:latin typeface="Times New Roman" pitchFamily="18" charset="0"/>
              </a:rPr>
              <a:t>,</a:t>
            </a:r>
            <a:r>
              <a:rPr lang="en-US" altLang="zh-CN" sz="2200" b="1" dirty="0">
                <a:latin typeface="Times New Roman" pitchFamily="18" charset="0"/>
                <a:sym typeface="Symbol" pitchFamily="18" charset="2"/>
              </a:rPr>
              <a:t>a)</a:t>
            </a: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en-US" altLang="zh-CN" sz="2200" b="1" dirty="0">
                <a:latin typeface="Times New Roman" pitchFamily="18" charset="0"/>
                <a:sym typeface="Symbol" pitchFamily="18" charset="2"/>
              </a:rPr>
              <a:t>               =</a:t>
            </a:r>
            <a:r>
              <a:rPr lang="en-US" altLang="zh-CN" sz="2200" b="1" dirty="0">
                <a:latin typeface="Times New Roman" pitchFamily="18" charset="0"/>
              </a:rPr>
              <a:t>f</a:t>
            </a:r>
            <a:r>
              <a:rPr lang="en-US" altLang="zh-CN" sz="22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200" b="1" dirty="0">
                <a:latin typeface="Times New Roman" pitchFamily="18" charset="0"/>
              </a:rPr>
              <a:t>(</a:t>
            </a:r>
            <a:r>
              <a:rPr lang="en-US" altLang="zh-CN" sz="2200" b="1" dirty="0" err="1">
                <a:latin typeface="Times New Roman" pitchFamily="18" charset="0"/>
              </a:rPr>
              <a:t>Q,</a:t>
            </a:r>
            <a:r>
              <a:rPr lang="en-US" altLang="zh-CN" sz="2200" b="1" dirty="0" err="1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sz="2200" b="1" dirty="0">
                <a:latin typeface="Times New Roman" pitchFamily="18" charset="0"/>
                <a:sym typeface="Symbol" pitchFamily="18" charset="2"/>
              </a:rPr>
              <a:t>) </a:t>
            </a: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en-US" altLang="zh-CN" sz="2200" b="1" dirty="0">
                <a:latin typeface="Times New Roman" pitchFamily="18" charset="0"/>
                <a:sym typeface="Symbol" pitchFamily="18" charset="2"/>
              </a:rPr>
              <a:t>               =</a:t>
            </a:r>
            <a:r>
              <a:rPr lang="en-US" altLang="zh-CN" sz="2200" b="1" dirty="0">
                <a:latin typeface="Times New Roman" pitchFamily="18" charset="0"/>
              </a:rPr>
              <a:t>f(</a:t>
            </a:r>
            <a:r>
              <a:rPr lang="en-US" altLang="zh-CN" sz="2200" b="1" dirty="0" err="1">
                <a:latin typeface="Times New Roman" pitchFamily="18" charset="0"/>
              </a:rPr>
              <a:t>Q,</a:t>
            </a:r>
            <a:r>
              <a:rPr lang="en-US" altLang="zh-CN" sz="2200" b="1" dirty="0" err="1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sz="2200" b="1" dirty="0">
                <a:latin typeface="Times New Roman" pitchFamily="18" charset="0"/>
                <a:sym typeface="Symbol" pitchFamily="18" charset="2"/>
              </a:rPr>
              <a:t>)=Q</a:t>
            </a:r>
            <a:r>
              <a:rPr lang="en-US" altLang="zh-CN" sz="2200" b="1" dirty="0">
                <a:latin typeface="Times New Roman" pitchFamily="18" charset="0"/>
              </a:rPr>
              <a:t>Z</a:t>
            </a:r>
          </a:p>
        </p:txBody>
      </p:sp>
      <p:sp>
        <p:nvSpPr>
          <p:cNvPr id="10" name="Rectangle 4104"/>
          <p:cNvSpPr>
            <a:spLocks noChangeArrowheads="1"/>
          </p:cNvSpPr>
          <p:nvPr/>
        </p:nvSpPr>
        <p:spPr bwMode="auto">
          <a:xfrm>
            <a:off x="230688" y="3276600"/>
            <a:ext cx="4417512" cy="2764185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pic>
        <p:nvPicPr>
          <p:cNvPr id="11" name="Picture 4105" descr="图4_1DFA M的状态图表示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373785"/>
            <a:ext cx="4299824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4099"/>
          <p:cNvSpPr>
            <a:spLocks noChangeArrowheads="1"/>
          </p:cNvSpPr>
          <p:nvPr/>
        </p:nvSpPr>
        <p:spPr bwMode="auto">
          <a:xfrm>
            <a:off x="-76200" y="228600"/>
            <a:ext cx="7924800" cy="54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627063"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确定有穷自动机转换函数的扩充</a:t>
            </a:r>
            <a:endParaRPr lang="zh-CN" altLang="en-US" sz="2800" b="1" dirty="0">
              <a:solidFill>
                <a:srgbClr val="C00000"/>
              </a:solidFill>
              <a:latin typeface="黑体" pitchFamily="49" charset="-122"/>
              <a:ea typeface="黑体" pitchFamily="49" charset="-122"/>
              <a:sym typeface="Symbol" pitchFamily="18" charset="2"/>
            </a:endParaRP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16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8"/>
          <p:cNvSpPr>
            <a:spLocks noChangeArrowheads="1"/>
          </p:cNvSpPr>
          <p:nvPr/>
        </p:nvSpPr>
        <p:spPr bwMode="auto">
          <a:xfrm>
            <a:off x="609600" y="2831940"/>
            <a:ext cx="8077200" cy="2682875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 sz="2200">
              <a:latin typeface="+mn-ea"/>
              <a:ea typeface="+mn-ea"/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609600" y="990600"/>
            <a:ext cx="7772400" cy="1749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200" b="1" dirty="0">
                <a:latin typeface="+mn-ea"/>
                <a:ea typeface="+mn-ea"/>
              </a:rPr>
              <a:t>　　设</a:t>
            </a:r>
            <a:r>
              <a:rPr lang="en-US" altLang="zh-CN" sz="2200" b="1" dirty="0">
                <a:latin typeface="+mn-ea"/>
                <a:ea typeface="+mn-ea"/>
              </a:rPr>
              <a:t>DFA M</a:t>
            </a:r>
            <a:r>
              <a:rPr lang="zh-CN" altLang="en-US" sz="2200" b="1" dirty="0">
                <a:latin typeface="+mn-ea"/>
                <a:ea typeface="+mn-ea"/>
              </a:rPr>
              <a:t>＝</a:t>
            </a:r>
            <a:r>
              <a:rPr lang="en-US" altLang="zh-CN" sz="2200" b="1" dirty="0">
                <a:latin typeface="+mn-ea"/>
                <a:ea typeface="+mn-ea"/>
              </a:rPr>
              <a:t>(</a:t>
            </a:r>
            <a:r>
              <a:rPr lang="en-US" altLang="zh-CN" sz="2200" b="1" dirty="0" err="1">
                <a:latin typeface="+mn-ea"/>
                <a:ea typeface="+mn-ea"/>
              </a:rPr>
              <a:t>K,</a:t>
            </a:r>
            <a:r>
              <a:rPr lang="en-US" altLang="zh-CN" sz="2200" b="1" dirty="0" err="1">
                <a:latin typeface="+mn-ea"/>
                <a:ea typeface="+mn-ea"/>
                <a:sym typeface="Symbol" pitchFamily="18" charset="2"/>
              </a:rPr>
              <a:t></a:t>
            </a:r>
            <a:r>
              <a:rPr lang="en-US" altLang="zh-CN" sz="2200" b="1" dirty="0" err="1">
                <a:latin typeface="+mn-ea"/>
                <a:ea typeface="+mn-ea"/>
              </a:rPr>
              <a:t>,f,S,Z</a:t>
            </a:r>
            <a:r>
              <a:rPr lang="en-US" altLang="zh-CN" sz="2200" b="1" dirty="0">
                <a:latin typeface="+mn-ea"/>
                <a:ea typeface="+mn-ea"/>
              </a:rPr>
              <a:t>)</a:t>
            </a:r>
            <a:r>
              <a:rPr lang="zh-CN" altLang="en-US" sz="2200" b="1" dirty="0">
                <a:latin typeface="+mn-ea"/>
                <a:ea typeface="+mn-ea"/>
              </a:rPr>
              <a:t>，如果</a:t>
            </a:r>
            <a:r>
              <a:rPr lang="en-US" altLang="zh-CN" sz="2200" b="1" dirty="0">
                <a:latin typeface="+mn-ea"/>
                <a:ea typeface="+mn-ea"/>
              </a:rPr>
              <a:t>α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</a:t>
            </a:r>
            <a:r>
              <a:rPr lang="en-US" altLang="zh-CN" sz="2200" b="1" baseline="30000" dirty="0">
                <a:latin typeface="+mn-ea"/>
                <a:ea typeface="+mn-ea"/>
              </a:rPr>
              <a:t>*</a:t>
            </a:r>
            <a:r>
              <a:rPr lang="zh-CN" altLang="en-US" sz="2200" b="1" dirty="0">
                <a:latin typeface="+mn-ea"/>
                <a:ea typeface="+mn-ea"/>
              </a:rPr>
              <a:t>，</a:t>
            </a:r>
            <a:r>
              <a:rPr lang="en-US" altLang="zh-CN" sz="2200" b="1" dirty="0">
                <a:latin typeface="+mn-ea"/>
                <a:ea typeface="+mn-ea"/>
              </a:rPr>
              <a:t>f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en-US" altLang="zh-CN" sz="2200" b="1" dirty="0">
                <a:latin typeface="+mn-ea"/>
                <a:ea typeface="+mn-ea"/>
              </a:rPr>
              <a:t>(</a:t>
            </a:r>
            <a:r>
              <a:rPr lang="en-US" altLang="zh-CN" sz="2200" b="1" dirty="0" err="1">
                <a:latin typeface="+mn-ea"/>
                <a:ea typeface="+mn-ea"/>
              </a:rPr>
              <a:t>S,α</a:t>
            </a:r>
            <a:r>
              <a:rPr lang="en-US" altLang="zh-CN" sz="2200" b="1" dirty="0">
                <a:latin typeface="+mn-ea"/>
                <a:ea typeface="+mn-ea"/>
              </a:rPr>
              <a:t>)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</a:t>
            </a:r>
            <a:r>
              <a:rPr lang="en-US" altLang="zh-CN" sz="2200" b="1" dirty="0">
                <a:latin typeface="+mn-ea"/>
                <a:ea typeface="+mn-ea"/>
              </a:rPr>
              <a:t>Z</a:t>
            </a:r>
            <a:r>
              <a:rPr lang="zh-CN" altLang="en-US" sz="2200" b="1" dirty="0">
                <a:latin typeface="+mn-ea"/>
                <a:ea typeface="+mn-ea"/>
              </a:rPr>
              <a:t>，则称符号串</a:t>
            </a:r>
            <a:r>
              <a:rPr lang="en-US" altLang="zh-CN" sz="2200" b="1" dirty="0">
                <a:latin typeface="+mn-ea"/>
                <a:ea typeface="+mn-ea"/>
              </a:rPr>
              <a:t>α</a:t>
            </a:r>
            <a:r>
              <a:rPr lang="zh-CN" altLang="en-US" sz="2200" b="1" dirty="0">
                <a:latin typeface="+mn-ea"/>
                <a:ea typeface="+mn-ea"/>
              </a:rPr>
              <a:t>是</a:t>
            </a:r>
            <a:r>
              <a:rPr lang="en-US" altLang="zh-CN" sz="2200" b="1" dirty="0">
                <a:latin typeface="+mn-ea"/>
                <a:ea typeface="+mn-ea"/>
              </a:rPr>
              <a:t>DFA M</a:t>
            </a:r>
            <a:r>
              <a:rPr lang="zh-CN" altLang="en-US" sz="2200" b="1" dirty="0">
                <a:latin typeface="+mn-ea"/>
                <a:ea typeface="+mn-ea"/>
              </a:rPr>
              <a:t>所接受</a:t>
            </a:r>
            <a:r>
              <a:rPr lang="en-US" altLang="zh-CN" sz="2200" b="1" dirty="0">
                <a:latin typeface="+mn-ea"/>
                <a:ea typeface="+mn-ea"/>
              </a:rPr>
              <a:t>(</a:t>
            </a:r>
            <a:r>
              <a:rPr lang="zh-CN" altLang="en-US" sz="2200" b="1" dirty="0">
                <a:latin typeface="+mn-ea"/>
                <a:ea typeface="+mn-ea"/>
              </a:rPr>
              <a:t>或识别</a:t>
            </a:r>
            <a:r>
              <a:rPr lang="en-US" altLang="zh-CN" sz="2200" b="1" dirty="0">
                <a:latin typeface="+mn-ea"/>
                <a:ea typeface="+mn-ea"/>
              </a:rPr>
              <a:t>)</a:t>
            </a:r>
            <a:r>
              <a:rPr lang="zh-CN" altLang="en-US" sz="2200" b="1" dirty="0">
                <a:latin typeface="+mn-ea"/>
                <a:ea typeface="+mn-ea"/>
              </a:rPr>
              <a:t>的。</a:t>
            </a:r>
            <a:r>
              <a:rPr lang="en-US" altLang="zh-CN" sz="2200" b="1" dirty="0">
                <a:latin typeface="+mn-ea"/>
                <a:ea typeface="+mn-ea"/>
              </a:rPr>
              <a:t>DFA M</a:t>
            </a:r>
            <a:r>
              <a:rPr lang="zh-CN" altLang="en-US" sz="2200" b="1" dirty="0">
                <a:latin typeface="+mn-ea"/>
                <a:ea typeface="+mn-ea"/>
              </a:rPr>
              <a:t>所接受的符号串的集合记为</a:t>
            </a:r>
            <a:r>
              <a:rPr lang="en-US" altLang="zh-CN" sz="2200" b="1" dirty="0">
                <a:latin typeface="+mn-ea"/>
                <a:ea typeface="+mn-ea"/>
              </a:rPr>
              <a:t>L(M)</a:t>
            </a:r>
            <a:r>
              <a:rPr lang="zh-CN" altLang="en-US" sz="2200" b="1" dirty="0">
                <a:latin typeface="+mn-ea"/>
                <a:ea typeface="+mn-ea"/>
              </a:rPr>
              <a:t>，即</a:t>
            </a:r>
          </a:p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200" b="1" dirty="0">
                <a:latin typeface="+mn-ea"/>
                <a:ea typeface="+mn-ea"/>
              </a:rPr>
              <a:t>L(M)</a:t>
            </a:r>
            <a:r>
              <a:rPr lang="zh-CN" altLang="en-US" sz="2200" b="1" dirty="0">
                <a:latin typeface="+mn-ea"/>
                <a:ea typeface="+mn-ea"/>
              </a:rPr>
              <a:t>＝</a:t>
            </a:r>
            <a:r>
              <a:rPr lang="en-US" altLang="zh-CN" sz="2200" b="1" dirty="0">
                <a:latin typeface="+mn-ea"/>
                <a:ea typeface="+mn-ea"/>
              </a:rPr>
              <a:t>{</a:t>
            </a:r>
            <a:r>
              <a:rPr lang="en-US" altLang="zh-CN" sz="2200" b="1" dirty="0" err="1">
                <a:latin typeface="+mn-ea"/>
                <a:ea typeface="+mn-ea"/>
              </a:rPr>
              <a:t>α︱α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</a:t>
            </a:r>
            <a:r>
              <a:rPr lang="en-US" altLang="zh-CN" sz="2200" b="1" baseline="30000" dirty="0">
                <a:latin typeface="+mn-ea"/>
                <a:ea typeface="+mn-ea"/>
              </a:rPr>
              <a:t>*</a:t>
            </a:r>
            <a:r>
              <a:rPr lang="zh-CN" altLang="en-US" sz="2200" b="1" dirty="0">
                <a:latin typeface="+mn-ea"/>
                <a:ea typeface="+mn-ea"/>
              </a:rPr>
              <a:t>，</a:t>
            </a:r>
            <a:r>
              <a:rPr lang="en-US" altLang="zh-CN" sz="2200" b="1" dirty="0">
                <a:latin typeface="+mn-ea"/>
                <a:ea typeface="+mn-ea"/>
              </a:rPr>
              <a:t>f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en-US" altLang="zh-CN" sz="2200" b="1" dirty="0">
                <a:latin typeface="+mn-ea"/>
                <a:ea typeface="+mn-ea"/>
              </a:rPr>
              <a:t>(</a:t>
            </a:r>
            <a:r>
              <a:rPr lang="en-US" altLang="zh-CN" sz="2200" b="1" dirty="0" err="1">
                <a:latin typeface="+mn-ea"/>
                <a:ea typeface="+mn-ea"/>
              </a:rPr>
              <a:t>S,α</a:t>
            </a:r>
            <a:r>
              <a:rPr lang="en-US" altLang="zh-CN" sz="2200" b="1" dirty="0">
                <a:latin typeface="+mn-ea"/>
                <a:ea typeface="+mn-ea"/>
              </a:rPr>
              <a:t>)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</a:t>
            </a:r>
            <a:r>
              <a:rPr lang="en-US" altLang="zh-CN" sz="2200" b="1" dirty="0">
                <a:latin typeface="+mn-ea"/>
                <a:ea typeface="+mn-ea"/>
              </a:rPr>
              <a:t>Z}</a:t>
            </a:r>
            <a:r>
              <a:rPr lang="zh-CN" altLang="en-US" sz="2200" b="1" dirty="0">
                <a:latin typeface="+mn-ea"/>
                <a:ea typeface="+mn-ea"/>
              </a:rPr>
              <a:t>。 </a:t>
            </a:r>
          </a:p>
        </p:txBody>
      </p:sp>
      <p:sp>
        <p:nvSpPr>
          <p:cNvPr id="20485" name="Text Box 4"/>
          <p:cNvSpPr txBox="1">
            <a:spLocks noChangeArrowheads="1"/>
          </p:cNvSpPr>
          <p:nvPr/>
        </p:nvSpPr>
        <p:spPr bwMode="auto">
          <a:xfrm>
            <a:off x="609600" y="2771616"/>
            <a:ext cx="8001000" cy="87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595313" eaLnBrk="1" hangingPunct="1">
              <a:lnSpc>
                <a:spcPct val="120000"/>
              </a:lnSpc>
              <a:spcBef>
                <a:spcPct val="30000"/>
              </a:spcBef>
            </a:pPr>
            <a:r>
              <a:rPr lang="zh-CN" altLang="en-US" sz="2200" b="1">
                <a:latin typeface="+mn-ea"/>
                <a:ea typeface="+mn-ea"/>
              </a:rPr>
              <a:t>一个</a:t>
            </a:r>
            <a:r>
              <a:rPr lang="en-US" altLang="zh-CN" sz="2200" b="1">
                <a:latin typeface="+mn-ea"/>
                <a:ea typeface="+mn-ea"/>
              </a:rPr>
              <a:t>DFA M</a:t>
            </a:r>
            <a:r>
              <a:rPr lang="zh-CN" altLang="en-US" sz="2200" b="1">
                <a:latin typeface="+mn-ea"/>
                <a:ea typeface="+mn-ea"/>
              </a:rPr>
              <a:t>＝</a:t>
            </a:r>
            <a:r>
              <a:rPr lang="en-US" altLang="zh-CN" sz="2200" b="1">
                <a:latin typeface="+mn-ea"/>
                <a:ea typeface="+mn-ea"/>
              </a:rPr>
              <a:t>(K,</a:t>
            </a:r>
            <a:r>
              <a:rPr lang="en-US" altLang="zh-CN" sz="2200" b="1">
                <a:latin typeface="+mn-ea"/>
                <a:ea typeface="+mn-ea"/>
                <a:sym typeface="Symbol" pitchFamily="18" charset="2"/>
              </a:rPr>
              <a:t></a:t>
            </a:r>
            <a:r>
              <a:rPr lang="en-US" altLang="zh-CN" sz="2200" b="1">
                <a:latin typeface="+mn-ea"/>
                <a:ea typeface="+mn-ea"/>
              </a:rPr>
              <a:t>,f,S,Z)</a:t>
            </a:r>
            <a:r>
              <a:rPr lang="zh-CN" altLang="en-US" sz="2200" b="1">
                <a:latin typeface="+mn-ea"/>
                <a:ea typeface="+mn-ea"/>
              </a:rPr>
              <a:t>，以带权有向图</a:t>
            </a:r>
            <a:r>
              <a:rPr lang="en-US" altLang="zh-CN" sz="2200" b="1">
                <a:latin typeface="+mn-ea"/>
                <a:ea typeface="+mn-ea"/>
              </a:rPr>
              <a:t>G=(V</a:t>
            </a:r>
            <a:r>
              <a:rPr lang="zh-CN" altLang="en-US" sz="2200" b="1">
                <a:latin typeface="+mn-ea"/>
                <a:ea typeface="+mn-ea"/>
              </a:rPr>
              <a:t>，</a:t>
            </a:r>
            <a:r>
              <a:rPr lang="en-US" altLang="zh-CN" sz="2200" b="1">
                <a:latin typeface="+mn-ea"/>
                <a:ea typeface="+mn-ea"/>
              </a:rPr>
              <a:t>E)</a:t>
            </a:r>
            <a:r>
              <a:rPr lang="zh-CN" altLang="en-US" sz="2200" b="1">
                <a:latin typeface="+mn-ea"/>
                <a:ea typeface="+mn-ea"/>
              </a:rPr>
              <a:t>观点，还可采用图形直观描述：</a:t>
            </a:r>
          </a:p>
        </p:txBody>
      </p:sp>
      <p:sp>
        <p:nvSpPr>
          <p:cNvPr id="20486" name="Text Box 5"/>
          <p:cNvSpPr txBox="1">
            <a:spLocks noChangeArrowheads="1"/>
          </p:cNvSpPr>
          <p:nvPr/>
        </p:nvSpPr>
        <p:spPr bwMode="auto">
          <a:xfrm>
            <a:off x="2362200" y="3517741"/>
            <a:ext cx="5029200" cy="198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Char char="•"/>
            </a:pPr>
            <a:r>
              <a:rPr lang="zh-CN" altLang="en-US" sz="2200" b="1" dirty="0">
                <a:latin typeface="+mn-ea"/>
                <a:ea typeface="+mn-ea"/>
              </a:rPr>
              <a:t>顶点表示状态</a:t>
            </a:r>
            <a:r>
              <a:rPr lang="en-US" altLang="zh-CN" sz="2200" b="1" dirty="0">
                <a:latin typeface="+mn-ea"/>
                <a:ea typeface="+mn-ea"/>
              </a:rPr>
              <a:t>(</a:t>
            </a:r>
            <a:r>
              <a:rPr lang="zh-CN" altLang="en-US" sz="2200" b="1" dirty="0">
                <a:latin typeface="+mn-ea"/>
                <a:ea typeface="+mn-ea"/>
              </a:rPr>
              <a:t>即</a:t>
            </a:r>
            <a:r>
              <a:rPr lang="en-US" altLang="zh-CN" sz="2200" b="1" dirty="0">
                <a:latin typeface="+mn-ea"/>
                <a:ea typeface="+mn-ea"/>
              </a:rPr>
              <a:t>V</a:t>
            </a:r>
            <a:r>
              <a:rPr lang="zh-CN" altLang="en-US" sz="2200" b="1" dirty="0">
                <a:latin typeface="+mn-ea"/>
                <a:ea typeface="+mn-ea"/>
              </a:rPr>
              <a:t>＝</a:t>
            </a:r>
            <a:r>
              <a:rPr lang="en-US" altLang="zh-CN" sz="2200" b="1" dirty="0">
                <a:latin typeface="+mn-ea"/>
                <a:ea typeface="+mn-ea"/>
              </a:rPr>
              <a:t>K)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Char char="•"/>
            </a:pPr>
            <a:r>
              <a:rPr lang="zh-CN" altLang="en-US" sz="2200" b="1" dirty="0">
                <a:latin typeface="+mn-ea"/>
                <a:ea typeface="+mn-ea"/>
              </a:rPr>
              <a:t>加上粗箭头的顶点表示开始状态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Char char="•"/>
            </a:pPr>
            <a:r>
              <a:rPr lang="zh-CN" altLang="en-US" sz="2200" b="1" dirty="0">
                <a:latin typeface="+mn-ea"/>
                <a:ea typeface="+mn-ea"/>
              </a:rPr>
              <a:t>双圈顶点表示接受状态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Char char="•"/>
            </a:pPr>
            <a:r>
              <a:rPr lang="zh-CN" altLang="en-US" sz="2200" b="1" dirty="0">
                <a:latin typeface="+mn-ea"/>
                <a:ea typeface="+mn-ea"/>
              </a:rPr>
              <a:t>权为</a:t>
            </a:r>
            <a:r>
              <a:rPr lang="en-US" altLang="zh-CN" sz="2200" b="1" dirty="0">
                <a:latin typeface="+mn-ea"/>
                <a:ea typeface="+mn-ea"/>
              </a:rPr>
              <a:t>a</a:t>
            </a:r>
            <a:r>
              <a:rPr lang="zh-CN" altLang="en-US" sz="2200" b="1" dirty="0">
                <a:latin typeface="+mn-ea"/>
                <a:ea typeface="+mn-ea"/>
              </a:rPr>
              <a:t>的弧</a:t>
            </a:r>
            <a:r>
              <a:rPr lang="en-US" altLang="zh-CN" sz="2200" b="1" dirty="0">
                <a:latin typeface="+mn-ea"/>
                <a:ea typeface="+mn-ea"/>
              </a:rPr>
              <a:t>&lt;A,B&gt;(∈E)</a:t>
            </a:r>
            <a:r>
              <a:rPr lang="zh-CN" altLang="en-US" sz="2200" b="1" dirty="0">
                <a:latin typeface="+mn-ea"/>
                <a:ea typeface="+mn-ea"/>
              </a:rPr>
              <a:t>表示</a:t>
            </a:r>
            <a:r>
              <a:rPr lang="en-US" altLang="zh-CN" sz="2200" b="1" dirty="0">
                <a:latin typeface="+mn-ea"/>
                <a:ea typeface="+mn-ea"/>
              </a:rPr>
              <a:t>f(</a:t>
            </a:r>
            <a:r>
              <a:rPr lang="en-US" altLang="zh-CN" sz="2200" b="1" dirty="0" err="1">
                <a:latin typeface="+mn-ea"/>
                <a:ea typeface="+mn-ea"/>
              </a:rPr>
              <a:t>A,a</a:t>
            </a:r>
            <a:r>
              <a:rPr lang="en-US" altLang="zh-CN" sz="2200" b="1" dirty="0">
                <a:latin typeface="+mn-ea"/>
                <a:ea typeface="+mn-ea"/>
              </a:rPr>
              <a:t>)</a:t>
            </a:r>
            <a:r>
              <a:rPr lang="zh-CN" altLang="en-US" sz="2200" b="1" dirty="0">
                <a:latin typeface="+mn-ea"/>
                <a:ea typeface="+mn-ea"/>
              </a:rPr>
              <a:t>＝</a:t>
            </a:r>
            <a:r>
              <a:rPr lang="en-US" altLang="zh-CN" sz="2200" b="1" dirty="0">
                <a:latin typeface="+mn-ea"/>
                <a:ea typeface="+mn-ea"/>
              </a:rPr>
              <a:t>B</a:t>
            </a:r>
            <a:r>
              <a:rPr lang="zh-CN" altLang="en-US" sz="2200" b="1" dirty="0">
                <a:latin typeface="+mn-ea"/>
                <a:ea typeface="+mn-ea"/>
              </a:rPr>
              <a:t>。</a:t>
            </a: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2057400" y="5591016"/>
            <a:ext cx="6172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200" b="1" dirty="0">
                <a:solidFill>
                  <a:schemeClr val="hlink"/>
                </a:solidFill>
                <a:latin typeface="+mn-ea"/>
                <a:ea typeface="+mn-ea"/>
              </a:rPr>
              <a:t>f(A</a:t>
            </a:r>
            <a:r>
              <a:rPr lang="zh-CN" altLang="en-US" sz="2200" b="1" dirty="0">
                <a:solidFill>
                  <a:schemeClr val="hlink"/>
                </a:solidFill>
                <a:latin typeface="+mn-ea"/>
                <a:ea typeface="+mn-ea"/>
              </a:rPr>
              <a:t>，</a:t>
            </a:r>
            <a:r>
              <a:rPr lang="en-US" altLang="zh-CN" sz="2200" b="1" dirty="0">
                <a:solidFill>
                  <a:schemeClr val="hlink"/>
                </a:solidFill>
                <a:latin typeface="+mn-ea"/>
                <a:ea typeface="+mn-ea"/>
              </a:rPr>
              <a:t>a)</a:t>
            </a:r>
            <a:r>
              <a:rPr lang="zh-CN" altLang="en-US" sz="2200" b="1" dirty="0">
                <a:solidFill>
                  <a:schemeClr val="hlink"/>
                </a:solidFill>
                <a:latin typeface="+mn-ea"/>
                <a:ea typeface="+mn-ea"/>
              </a:rPr>
              <a:t>＝</a:t>
            </a:r>
            <a:r>
              <a:rPr lang="en-US" altLang="zh-CN" sz="2200" b="1" dirty="0">
                <a:solidFill>
                  <a:schemeClr val="hlink"/>
                </a:solidFill>
                <a:latin typeface="+mn-ea"/>
                <a:ea typeface="+mn-ea"/>
              </a:rPr>
              <a:t>B</a:t>
            </a:r>
            <a:r>
              <a:rPr lang="zh-CN" altLang="en-US" sz="2200" b="1" dirty="0">
                <a:solidFill>
                  <a:schemeClr val="hlink"/>
                </a:solidFill>
                <a:latin typeface="+mn-ea"/>
                <a:ea typeface="+mn-ea"/>
              </a:rPr>
              <a:t>也读作“状态</a:t>
            </a:r>
            <a:r>
              <a:rPr lang="en-US" altLang="zh-CN" sz="2200" b="1" dirty="0">
                <a:solidFill>
                  <a:schemeClr val="hlink"/>
                </a:solidFill>
                <a:latin typeface="+mn-ea"/>
                <a:ea typeface="+mn-ea"/>
              </a:rPr>
              <a:t>A</a:t>
            </a:r>
            <a:r>
              <a:rPr lang="zh-CN" altLang="en-US" sz="2200" b="1" dirty="0">
                <a:solidFill>
                  <a:schemeClr val="hlink"/>
                </a:solidFill>
                <a:latin typeface="+mn-ea"/>
                <a:ea typeface="+mn-ea"/>
              </a:rPr>
              <a:t>经过</a:t>
            </a:r>
            <a:r>
              <a:rPr lang="en-US" altLang="zh-CN" sz="2200" b="1" dirty="0">
                <a:solidFill>
                  <a:schemeClr val="hlink"/>
                </a:solidFill>
                <a:latin typeface="+mn-ea"/>
                <a:ea typeface="+mn-ea"/>
              </a:rPr>
              <a:t>a</a:t>
            </a:r>
            <a:r>
              <a:rPr lang="zh-CN" altLang="en-US" sz="2200" b="1" dirty="0">
                <a:solidFill>
                  <a:schemeClr val="hlink"/>
                </a:solidFill>
                <a:latin typeface="+mn-ea"/>
                <a:ea typeface="+mn-ea"/>
              </a:rPr>
              <a:t>转换到状态</a:t>
            </a:r>
            <a:r>
              <a:rPr lang="en-US" altLang="zh-CN" sz="2200" b="1" dirty="0">
                <a:solidFill>
                  <a:schemeClr val="hlink"/>
                </a:solidFill>
                <a:latin typeface="+mn-ea"/>
                <a:ea typeface="+mn-ea"/>
              </a:rPr>
              <a:t>B”</a:t>
            </a:r>
            <a:r>
              <a:rPr lang="zh-CN" altLang="en-US" sz="2200" b="1" dirty="0">
                <a:solidFill>
                  <a:schemeClr val="hlink"/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10" name="Rectangle 4099"/>
          <p:cNvSpPr>
            <a:spLocks noChangeArrowheads="1"/>
          </p:cNvSpPr>
          <p:nvPr/>
        </p:nvSpPr>
        <p:spPr bwMode="auto">
          <a:xfrm>
            <a:off x="-76200" y="228600"/>
            <a:ext cx="792480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627063"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定义</a:t>
            </a:r>
            <a:r>
              <a:rPr lang="en-US" altLang="zh-CN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3.4 </a:t>
            </a:r>
            <a:r>
              <a:rPr lang="zh-CN" altLang="en-US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确定有穷自动机识别的语言</a:t>
            </a:r>
            <a:endParaRPr lang="zh-CN" altLang="en-US" sz="2800" b="1" dirty="0">
              <a:solidFill>
                <a:srgbClr val="C00000"/>
              </a:solidFill>
              <a:latin typeface="黑体" pitchFamily="49" charset="-122"/>
              <a:ea typeface="黑体" pitchFamily="49" charset="-122"/>
              <a:sym typeface="Symbol" pitchFamily="18" charset="2"/>
            </a:endParaRP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17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90"/>
          <p:cNvSpPr>
            <a:spLocks noChangeArrowheads="1"/>
          </p:cNvSpPr>
          <p:nvPr/>
        </p:nvSpPr>
        <p:spPr bwMode="auto">
          <a:xfrm>
            <a:off x="1524000" y="4229100"/>
            <a:ext cx="5715000" cy="14097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sp>
        <p:nvSpPr>
          <p:cNvPr id="21508" name="Rectangle 189"/>
          <p:cNvSpPr>
            <a:spLocks noChangeArrowheads="1"/>
          </p:cNvSpPr>
          <p:nvPr/>
        </p:nvSpPr>
        <p:spPr bwMode="auto">
          <a:xfrm>
            <a:off x="533400" y="3848100"/>
            <a:ext cx="434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584200" eaLnBrk="1" hangingPunct="1"/>
            <a:r>
              <a:rPr lang="en-US" altLang="zh-CN" sz="2000" b="1">
                <a:latin typeface="Times New Roman" pitchFamily="18" charset="0"/>
              </a:rPr>
              <a:t>DFA M</a:t>
            </a:r>
            <a:r>
              <a:rPr lang="zh-CN" altLang="en-US" sz="2000" b="1">
                <a:latin typeface="Times New Roman" pitchFamily="18" charset="0"/>
              </a:rPr>
              <a:t>的状态图表示如下。 </a:t>
            </a:r>
          </a:p>
        </p:txBody>
      </p:sp>
      <p:grpSp>
        <p:nvGrpSpPr>
          <p:cNvPr id="2" name="Group 191"/>
          <p:cNvGrpSpPr>
            <a:grpSpLocks/>
          </p:cNvGrpSpPr>
          <p:nvPr/>
        </p:nvGrpSpPr>
        <p:grpSpPr bwMode="auto">
          <a:xfrm>
            <a:off x="3200400" y="1371600"/>
            <a:ext cx="5105400" cy="2492375"/>
            <a:chOff x="-2" y="382"/>
            <a:chExt cx="2298" cy="926"/>
          </a:xfrm>
        </p:grpSpPr>
        <p:grpSp>
          <p:nvGrpSpPr>
            <p:cNvPr id="3" name="Group 192"/>
            <p:cNvGrpSpPr>
              <a:grpSpLocks/>
            </p:cNvGrpSpPr>
            <p:nvPr/>
          </p:nvGrpSpPr>
          <p:grpSpPr bwMode="auto">
            <a:xfrm>
              <a:off x="0" y="384"/>
              <a:ext cx="2294" cy="922"/>
              <a:chOff x="0" y="384"/>
              <a:chExt cx="2294" cy="922"/>
            </a:xfrm>
          </p:grpSpPr>
          <p:sp>
            <p:nvSpPr>
              <p:cNvPr id="21516" name="Rectangle 193"/>
              <p:cNvSpPr>
                <a:spLocks noChangeArrowheads="1"/>
              </p:cNvSpPr>
              <p:nvPr/>
            </p:nvSpPr>
            <p:spPr bwMode="auto">
              <a:xfrm>
                <a:off x="43" y="384"/>
                <a:ext cx="2208" cy="9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indent="193675" algn="just" eaLnBrk="1" hangingPunct="1"/>
                <a:r>
                  <a:rPr lang="en-US" altLang="zh-CN" sz="2000" b="1" dirty="0">
                    <a:latin typeface="Times New Roman" pitchFamily="18" charset="0"/>
                  </a:rPr>
                  <a:t>M</a:t>
                </a:r>
                <a:r>
                  <a:rPr lang="zh-CN" altLang="en-US" sz="2000" b="1" dirty="0">
                    <a:latin typeface="Times New Roman" pitchFamily="18" charset="0"/>
                  </a:rPr>
                  <a:t>＝</a:t>
                </a:r>
                <a:r>
                  <a:rPr lang="en-US" altLang="zh-CN" sz="2000" b="1" dirty="0">
                    <a:latin typeface="Times New Roman" pitchFamily="18" charset="0"/>
                  </a:rPr>
                  <a:t>(</a:t>
                </a:r>
                <a:r>
                  <a:rPr lang="en-US" altLang="zh-CN" sz="2000" b="1" dirty="0" err="1">
                    <a:latin typeface="Times New Roman" pitchFamily="18" charset="0"/>
                  </a:rPr>
                  <a:t>K,</a:t>
                </a:r>
                <a:r>
                  <a:rPr lang="en-US" altLang="zh-CN" sz="2000" b="1" dirty="0" err="1">
                    <a:latin typeface="Times New Roman" pitchFamily="18" charset="0"/>
                    <a:sym typeface="Symbol" pitchFamily="18" charset="2"/>
                  </a:rPr>
                  <a:t></a:t>
                </a:r>
                <a:r>
                  <a:rPr lang="en-US" altLang="zh-CN" sz="2000" b="1" dirty="0" err="1">
                    <a:latin typeface="Times New Roman" pitchFamily="18" charset="0"/>
                  </a:rPr>
                  <a:t>,</a:t>
                </a:r>
                <a:r>
                  <a:rPr lang="en-US" altLang="zh-CN" sz="2000" b="1" dirty="0" err="1">
                    <a:latin typeface="Times New Roman" pitchFamily="18" charset="0"/>
                    <a:sym typeface="Symbol" pitchFamily="18" charset="2"/>
                  </a:rPr>
                  <a:t>f,S,Z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)</a:t>
                </a:r>
              </a:p>
              <a:p>
                <a:pPr indent="193675" algn="just" eaLnBrk="1" hangingPunct="1"/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   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其中  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K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＝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{S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，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U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，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V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，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Q}</a:t>
                </a:r>
              </a:p>
              <a:p>
                <a:pPr indent="193675" algn="just"/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              </a:t>
                </a:r>
                <a:r>
                  <a:rPr lang="zh-CN" altLang="en-US" sz="2000" b="1" dirty="0">
                    <a:latin typeface="Times New Roman" pitchFamily="18" charset="0"/>
                  </a:rPr>
                  <a:t>＝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{a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，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b}</a:t>
                </a:r>
              </a:p>
              <a:p>
                <a:pPr indent="193675" algn="just"/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           f:   f(S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，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a)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＝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U   f(S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，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b)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＝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V</a:t>
                </a:r>
              </a:p>
              <a:p>
                <a:pPr indent="193675" algn="just"/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                f(U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，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a)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＝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Q   f(U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，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b)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＝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V</a:t>
                </a:r>
              </a:p>
              <a:p>
                <a:pPr indent="193675" algn="just"/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                f(V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，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a)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＝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U   f(V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，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b)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＝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Q</a:t>
                </a:r>
              </a:p>
              <a:p>
                <a:pPr indent="193675" algn="just"/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                f(Q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，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a)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＝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Q   f(Q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，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b)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＝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Q</a:t>
                </a:r>
              </a:p>
              <a:p>
                <a:pPr indent="193675" algn="just"/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           Z</a:t>
                </a:r>
                <a:r>
                  <a:rPr lang="zh-CN" altLang="en-US" sz="2000" b="1" dirty="0">
                    <a:latin typeface="Times New Roman" pitchFamily="18" charset="0"/>
                    <a:sym typeface="Symbol" pitchFamily="18" charset="2"/>
                  </a:rPr>
                  <a:t>＝</a:t>
                </a:r>
                <a:r>
                  <a:rPr lang="en-US" altLang="zh-CN" sz="2000" b="1" dirty="0">
                    <a:latin typeface="Times New Roman" pitchFamily="18" charset="0"/>
                    <a:sym typeface="Symbol" pitchFamily="18" charset="2"/>
                  </a:rPr>
                  <a:t>{Q}</a:t>
                </a:r>
              </a:p>
            </p:txBody>
          </p:sp>
          <p:sp>
            <p:nvSpPr>
              <p:cNvPr id="21517" name="Rectangle 194"/>
              <p:cNvSpPr>
                <a:spLocks noChangeArrowheads="1"/>
              </p:cNvSpPr>
              <p:nvPr/>
            </p:nvSpPr>
            <p:spPr bwMode="auto">
              <a:xfrm>
                <a:off x="0" y="384"/>
                <a:ext cx="2294" cy="922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eaLnBrk="1" hangingPunct="1"/>
                <a:endParaRPr lang="en-CA" altLang="zh-CN"/>
              </a:p>
            </p:txBody>
          </p:sp>
        </p:grpSp>
        <p:sp>
          <p:nvSpPr>
            <p:cNvPr id="21515" name="Rectangle 195"/>
            <p:cNvSpPr>
              <a:spLocks noChangeArrowheads="1"/>
            </p:cNvSpPr>
            <p:nvPr/>
          </p:nvSpPr>
          <p:spPr bwMode="auto">
            <a:xfrm>
              <a:off x="-2" y="382"/>
              <a:ext cx="2298" cy="926"/>
            </a:xfrm>
            <a:prstGeom prst="rect">
              <a:avLst/>
            </a:prstGeom>
            <a:noFill/>
            <a:ln w="6350">
              <a:solidFill>
                <a:srgbClr val="A0A0A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en-CA" altLang="zh-CN"/>
            </a:p>
          </p:txBody>
        </p:sp>
      </p:grpSp>
      <p:sp>
        <p:nvSpPr>
          <p:cNvPr id="21510" name="Text Box 196"/>
          <p:cNvSpPr txBox="1">
            <a:spLocks noChangeArrowheads="1"/>
          </p:cNvSpPr>
          <p:nvPr/>
        </p:nvSpPr>
        <p:spPr bwMode="auto">
          <a:xfrm>
            <a:off x="609600" y="865241"/>
            <a:ext cx="7848600" cy="9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76250" algn="l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b="1" dirty="0">
                <a:latin typeface="Times New Roman" pitchFamily="18" charset="0"/>
              </a:rPr>
              <a:t>例 </a:t>
            </a:r>
            <a:r>
              <a:rPr lang="en-US" altLang="zh-CN" sz="2000" b="1" dirty="0">
                <a:latin typeface="Times New Roman" pitchFamily="18" charset="0"/>
              </a:rPr>
              <a:t>3.3  DFA M</a:t>
            </a:r>
            <a:r>
              <a:rPr lang="zh-CN" altLang="en-US" sz="2000" b="1" dirty="0">
                <a:latin typeface="Times New Roman" pitchFamily="18" charset="0"/>
              </a:rPr>
              <a:t>定义如下，并转换直观状态图表示，讨论所接受的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符号串</a:t>
            </a:r>
            <a:r>
              <a:rPr lang="zh-CN" altLang="en-US" sz="2000" b="1" dirty="0">
                <a:latin typeface="Times New Roman" pitchFamily="18" charset="0"/>
              </a:rPr>
              <a:t>情况。</a:t>
            </a:r>
          </a:p>
        </p:txBody>
      </p:sp>
      <p:sp>
        <p:nvSpPr>
          <p:cNvPr id="21511" name="Text Box 197"/>
          <p:cNvSpPr txBox="1">
            <a:spLocks noChangeArrowheads="1"/>
          </p:cNvSpPr>
          <p:nvPr/>
        </p:nvSpPr>
        <p:spPr bwMode="auto">
          <a:xfrm>
            <a:off x="2057400" y="5638800"/>
            <a:ext cx="5257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latin typeface="Times New Roman" pitchFamily="18" charset="0"/>
                <a:hlinkClick r:id="rId3"/>
              </a:rPr>
              <a:t>M</a:t>
            </a:r>
            <a:r>
              <a:rPr lang="zh-CN" altLang="en-US" sz="2000" b="1" dirty="0">
                <a:latin typeface="Times New Roman" pitchFamily="18" charset="0"/>
                <a:hlinkClick r:id="rId3"/>
              </a:rPr>
              <a:t>接受的</a:t>
            </a:r>
            <a:r>
              <a:rPr lang="en-US" altLang="zh-CN" sz="2000" b="1" dirty="0" err="1">
                <a:latin typeface="Times New Roman" pitchFamily="18" charset="0"/>
                <a:hlinkClick r:id="rId3"/>
              </a:rPr>
              <a:t>aaa</a:t>
            </a:r>
            <a:r>
              <a:rPr lang="zh-CN" altLang="en-US" sz="2000" b="1" dirty="0">
                <a:latin typeface="Times New Roman" pitchFamily="18" charset="0"/>
              </a:rPr>
              <a:t>和</a:t>
            </a:r>
            <a:r>
              <a:rPr lang="en-US" altLang="zh-CN" sz="2000" b="1" dirty="0">
                <a:latin typeface="Times New Roman" pitchFamily="18" charset="0"/>
                <a:hlinkClick r:id="rId4"/>
              </a:rPr>
              <a:t>M</a:t>
            </a:r>
            <a:r>
              <a:rPr lang="zh-CN" altLang="en-US" sz="2000" b="1" dirty="0">
                <a:latin typeface="Times New Roman" pitchFamily="18" charset="0"/>
                <a:hlinkClick r:id="rId4"/>
              </a:rPr>
              <a:t>不接受的</a:t>
            </a:r>
            <a:r>
              <a:rPr lang="en-US" altLang="zh-CN" sz="2000" b="1" dirty="0" err="1">
                <a:latin typeface="Times New Roman" pitchFamily="18" charset="0"/>
                <a:hlinkClick r:id="rId4"/>
              </a:rPr>
              <a:t>aba</a:t>
            </a:r>
            <a:r>
              <a:rPr lang="zh-CN" altLang="en-US" sz="2000" b="1" dirty="0">
                <a:latin typeface="Times New Roman" pitchFamily="18" charset="0"/>
              </a:rPr>
              <a:t>的识别过程</a:t>
            </a:r>
          </a:p>
        </p:txBody>
      </p:sp>
      <p:sp>
        <p:nvSpPr>
          <p:cNvPr id="21512" name="Rectangle 224"/>
          <p:cNvSpPr>
            <a:spLocks noChangeArrowheads="1"/>
          </p:cNvSpPr>
          <p:nvPr/>
        </p:nvSpPr>
        <p:spPr bwMode="auto">
          <a:xfrm>
            <a:off x="4446588" y="2613025"/>
            <a:ext cx="3217862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en-CA" altLang="zh-CN"/>
          </a:p>
        </p:txBody>
      </p:sp>
      <p:pic>
        <p:nvPicPr>
          <p:cNvPr id="21513" name="Picture 238" descr="图4_1DFA M的状态图表示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53706" y="4267200"/>
            <a:ext cx="5638800" cy="1293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18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4"/>
          <p:cNvSpPr>
            <a:spLocks noChangeArrowheads="1"/>
          </p:cNvSpPr>
          <p:nvPr/>
        </p:nvSpPr>
        <p:spPr bwMode="auto">
          <a:xfrm>
            <a:off x="1066800" y="4410075"/>
            <a:ext cx="7239000" cy="1609725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sp>
        <p:nvSpPr>
          <p:cNvPr id="22532" name="Text Box 7"/>
          <p:cNvSpPr txBox="1">
            <a:spLocks noChangeArrowheads="1"/>
          </p:cNvSpPr>
          <p:nvPr/>
        </p:nvSpPr>
        <p:spPr bwMode="auto">
          <a:xfrm>
            <a:off x="228600" y="960423"/>
            <a:ext cx="8305800" cy="3382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65138"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一个不确定的有穷自动机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NFA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是一个五元组：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M=(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K,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,f,S,Z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。其中：</a:t>
            </a:r>
          </a:p>
          <a:p>
            <a:pPr indent="465138"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K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是非空有穷集，每个元素称为状态；</a:t>
            </a:r>
          </a:p>
          <a:p>
            <a:pPr indent="465138"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是有穷字母表；</a:t>
            </a:r>
          </a:p>
          <a:p>
            <a:pPr indent="465138"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f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是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K×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∪</a:t>
            </a:r>
            <a:r>
              <a:rPr lang="en-US" altLang="zh-CN" sz="22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{ε}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→</a:t>
            </a:r>
            <a:r>
              <a:rPr lang="en-US" altLang="zh-CN" sz="22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ρ(K)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映射；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f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称为状态转换函数，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ρ(K)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表示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K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之幂集。</a:t>
            </a:r>
          </a:p>
          <a:p>
            <a:pPr indent="465138"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S</a:t>
            </a:r>
            <a:r>
              <a:rPr lang="en-US" altLang="zh-CN" sz="22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K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，称为开始状态</a:t>
            </a:r>
            <a:r>
              <a:rPr lang="zh-CN" altLang="en-US" sz="22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集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；</a:t>
            </a:r>
          </a:p>
          <a:p>
            <a:pPr indent="465138"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Z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K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，称为结束状态集，或接受状态集。 </a:t>
            </a:r>
          </a:p>
        </p:txBody>
      </p:sp>
      <p:pic>
        <p:nvPicPr>
          <p:cNvPr id="22533" name="Picture 23" descr="图4_4NFA M的状态图表示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8075" y="4486275"/>
            <a:ext cx="7143750" cy="150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099"/>
          <p:cNvSpPr>
            <a:spLocks noChangeArrowheads="1"/>
          </p:cNvSpPr>
          <p:nvPr/>
        </p:nvSpPr>
        <p:spPr bwMode="auto">
          <a:xfrm>
            <a:off x="-76200" y="228600"/>
            <a:ext cx="792480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627063"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定义</a:t>
            </a:r>
            <a:r>
              <a:rPr lang="en-US" altLang="zh-CN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3.5   </a:t>
            </a:r>
            <a:r>
              <a:rPr lang="zh-CN" altLang="en-US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不确定有穷自动机</a:t>
            </a:r>
            <a:endParaRPr lang="zh-CN" altLang="en-US" sz="2800" b="1" dirty="0">
              <a:solidFill>
                <a:srgbClr val="C00000"/>
              </a:solidFill>
              <a:latin typeface="黑体" pitchFamily="49" charset="-122"/>
              <a:ea typeface="黑体" pitchFamily="49" charset="-122"/>
              <a:sym typeface="Symbol" pitchFamily="18" charset="2"/>
            </a:endParaRP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19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2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838200" y="914400"/>
            <a:ext cx="769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en-US" altLang="zh-CN"/>
          </a:p>
        </p:txBody>
      </p:sp>
      <p:sp>
        <p:nvSpPr>
          <p:cNvPr id="5124" name="Rectangle 31"/>
          <p:cNvSpPr>
            <a:spLocks noChangeArrowheads="1"/>
          </p:cNvSpPr>
          <p:nvPr/>
        </p:nvSpPr>
        <p:spPr bwMode="auto">
          <a:xfrm>
            <a:off x="755650" y="2422525"/>
            <a:ext cx="770413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617538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000" b="1" dirty="0">
                <a:latin typeface="Times New Roman" pitchFamily="18" charset="0"/>
              </a:rPr>
              <a:t>本章介绍词法分析阶段的基本原理和技术，主要内容是词法的</a:t>
            </a:r>
            <a:r>
              <a:rPr lang="en-US" altLang="zh-CN" sz="2000" b="1" dirty="0">
                <a:latin typeface="Times New Roman" pitchFamily="18" charset="0"/>
              </a:rPr>
              <a:t>3</a:t>
            </a:r>
            <a:r>
              <a:rPr lang="zh-CN" altLang="en-US" sz="2000" b="1" dirty="0">
                <a:latin typeface="Times New Roman" pitchFamily="18" charset="0"/>
              </a:rPr>
              <a:t>种形式描述工具及其相互转换、构造词法分析程序的技术线路。</a:t>
            </a:r>
          </a:p>
        </p:txBody>
      </p:sp>
      <p:sp>
        <p:nvSpPr>
          <p:cNvPr id="5125" name="Text Box 34"/>
          <p:cNvSpPr txBox="1">
            <a:spLocks noChangeArrowheads="1"/>
          </p:cNvSpPr>
          <p:nvPr/>
        </p:nvSpPr>
        <p:spPr bwMode="auto">
          <a:xfrm>
            <a:off x="3708400" y="1554163"/>
            <a:ext cx="16541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800000"/>
                </a:solidFill>
              </a:rPr>
              <a:t>内容摘要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1027"/>
          <p:cNvSpPr>
            <a:spLocks noChangeArrowheads="1"/>
          </p:cNvSpPr>
          <p:nvPr/>
        </p:nvSpPr>
        <p:spPr bwMode="auto">
          <a:xfrm>
            <a:off x="685800" y="836910"/>
            <a:ext cx="7772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例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3.4  NFA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定义如下，并讨论所接受的符号串情况。 </a:t>
            </a:r>
          </a:p>
        </p:txBody>
      </p:sp>
      <p:grpSp>
        <p:nvGrpSpPr>
          <p:cNvPr id="3" name="Group 1029"/>
          <p:cNvGrpSpPr>
            <a:grpSpLocks/>
          </p:cNvGrpSpPr>
          <p:nvPr/>
        </p:nvGrpSpPr>
        <p:grpSpPr bwMode="auto">
          <a:xfrm>
            <a:off x="685800" y="1173996"/>
            <a:ext cx="7533194" cy="2940580"/>
            <a:chOff x="0" y="0"/>
            <a:chExt cx="2841" cy="946"/>
          </a:xfrm>
        </p:grpSpPr>
        <p:sp>
          <p:nvSpPr>
            <p:cNvPr id="23562" name="Rectangle 1030"/>
            <p:cNvSpPr>
              <a:spLocks noChangeArrowheads="1"/>
            </p:cNvSpPr>
            <p:nvPr/>
          </p:nvSpPr>
          <p:spPr bwMode="auto">
            <a:xfrm>
              <a:off x="43" y="39"/>
              <a:ext cx="2755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indent="193675" algn="l" eaLnBrk="1" hangingPunct="1"/>
              <a:r>
                <a:rPr lang="en-US" altLang="zh-CN" sz="2200" b="1" dirty="0">
                  <a:latin typeface="宋体" pitchFamily="2" charset="-122"/>
                  <a:ea typeface="宋体" pitchFamily="2" charset="-122"/>
                </a:rPr>
                <a:t>M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</a:rPr>
                <a:t>＝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</a:rPr>
                <a:t>(K, 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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，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f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，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S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，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Z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），其中，</a:t>
              </a:r>
            </a:p>
            <a:p>
              <a:pPr indent="193675" algn="l"/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  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K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＝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{B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，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U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，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Q}</a:t>
              </a:r>
            </a:p>
            <a:p>
              <a:pPr indent="193675" algn="l"/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  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</a:rPr>
                <a:t>＝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{0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，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1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，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2}</a:t>
              </a:r>
            </a:p>
            <a:p>
              <a:pPr indent="193675" algn="l"/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  f:  f(B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，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0)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＝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{S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，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U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，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Q} f(B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，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1)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＝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{U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，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Q}  </a:t>
              </a:r>
            </a:p>
            <a:p>
              <a:pPr indent="193675" algn="l"/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      f(B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，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2)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＝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{Q}    f(U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，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0)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＝ 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Φ   f(U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，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1)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＝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{U}           </a:t>
              </a:r>
            </a:p>
            <a:p>
              <a:pPr indent="193675" algn="l"/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      f(U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，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2)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＝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{Q}    f(Q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，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0)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＝ 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Φ  </a:t>
              </a:r>
            </a:p>
            <a:p>
              <a:pPr indent="193675" algn="l"/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      f(Q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，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1)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＝ 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Φ    f(Q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，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2)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＝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{Q}</a:t>
              </a:r>
            </a:p>
            <a:p>
              <a:pPr indent="193675" algn="l"/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  S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＝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{B}        Z</a:t>
              </a:r>
              <a:r>
                <a:rPr lang="zh-CN" altLang="en-US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＝</a:t>
              </a:r>
              <a:r>
                <a:rPr lang="en-US" altLang="zh-CN" sz="2200" b="1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{Q}</a:t>
              </a:r>
            </a:p>
          </p:txBody>
        </p:sp>
        <p:sp>
          <p:nvSpPr>
            <p:cNvPr id="23563" name="Rectangle 1031"/>
            <p:cNvSpPr>
              <a:spLocks noChangeArrowheads="1"/>
            </p:cNvSpPr>
            <p:nvPr/>
          </p:nvSpPr>
          <p:spPr bwMode="auto">
            <a:xfrm>
              <a:off x="0" y="0"/>
              <a:ext cx="2841" cy="922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en-CA" altLang="zh-CN" sz="2200">
                <a:latin typeface="宋体" pitchFamily="2" charset="-122"/>
                <a:ea typeface="宋体" pitchFamily="2" charset="-122"/>
              </a:endParaRPr>
            </a:p>
          </p:txBody>
        </p:sp>
      </p:grpSp>
      <p:sp>
        <p:nvSpPr>
          <p:cNvPr id="23559" name="Text Box 1033"/>
          <p:cNvSpPr txBox="1">
            <a:spLocks noChangeArrowheads="1"/>
          </p:cNvSpPr>
          <p:nvPr/>
        </p:nvSpPr>
        <p:spPr bwMode="auto">
          <a:xfrm>
            <a:off x="1905000" y="5700792"/>
            <a:ext cx="6019800" cy="3968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latin typeface="Times New Roman" pitchFamily="18" charset="0"/>
              </a:rPr>
              <a:t>M</a:t>
            </a:r>
            <a:r>
              <a:rPr lang="zh-CN" altLang="en-US" sz="2000" b="1" dirty="0">
                <a:latin typeface="Times New Roman" pitchFamily="18" charset="0"/>
              </a:rPr>
              <a:t>接受的</a:t>
            </a:r>
            <a:r>
              <a:rPr lang="en-US" altLang="zh-CN" sz="2000" b="1" dirty="0">
                <a:latin typeface="Times New Roman" pitchFamily="18" charset="0"/>
                <a:hlinkClick r:id="rId3"/>
              </a:rPr>
              <a:t>0</a:t>
            </a:r>
            <a:r>
              <a:rPr lang="zh-CN" altLang="en-US" sz="2000" b="1" dirty="0">
                <a:latin typeface="Times New Roman" pitchFamily="18" charset="0"/>
              </a:rPr>
              <a:t>、</a:t>
            </a:r>
            <a:r>
              <a:rPr lang="en-US" altLang="zh-CN" sz="2000" b="1" dirty="0">
                <a:latin typeface="Times New Roman" pitchFamily="18" charset="0"/>
                <a:hlinkClick r:id="rId4"/>
              </a:rPr>
              <a:t>012</a:t>
            </a:r>
            <a:r>
              <a:rPr lang="zh-CN" altLang="en-US" sz="2000" b="1" dirty="0">
                <a:latin typeface="Times New Roman" pitchFamily="18" charset="0"/>
              </a:rPr>
              <a:t>和</a:t>
            </a:r>
            <a:r>
              <a:rPr lang="en-US" altLang="zh-CN" sz="2000" b="1" dirty="0">
                <a:latin typeface="Times New Roman" pitchFamily="18" charset="0"/>
              </a:rPr>
              <a:t>M</a:t>
            </a:r>
            <a:r>
              <a:rPr lang="zh-CN" altLang="en-US" sz="2000" b="1" dirty="0">
                <a:latin typeface="Times New Roman" pitchFamily="18" charset="0"/>
              </a:rPr>
              <a:t>不接受的</a:t>
            </a:r>
            <a:r>
              <a:rPr lang="en-US" altLang="zh-CN" sz="2000" b="1" dirty="0">
                <a:latin typeface="Times New Roman" pitchFamily="18" charset="0"/>
                <a:hlinkClick r:id="rId5"/>
              </a:rPr>
              <a:t>11</a:t>
            </a:r>
            <a:r>
              <a:rPr lang="zh-CN" altLang="en-US" sz="2000" b="1" dirty="0">
                <a:latin typeface="Times New Roman" pitchFamily="18" charset="0"/>
              </a:rPr>
              <a:t>的识别过程 </a:t>
            </a: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914400" y="4197845"/>
            <a:ext cx="7239000" cy="1502947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pic>
        <p:nvPicPr>
          <p:cNvPr id="13" name="Picture 23" descr="图4_4NFA M的状态图表示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5675" y="4267199"/>
            <a:ext cx="7143750" cy="1406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20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304800" y="930275"/>
            <a:ext cx="83058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584200" algn="l"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200" b="1">
                <a:latin typeface="+mn-ea"/>
                <a:ea typeface="+mn-ea"/>
              </a:rPr>
              <a:t>NFA</a:t>
            </a:r>
            <a:r>
              <a:rPr lang="zh-CN" altLang="en-US" sz="2200" b="1">
                <a:latin typeface="+mn-ea"/>
                <a:ea typeface="+mn-ea"/>
              </a:rPr>
              <a:t>转换函数</a:t>
            </a:r>
            <a:r>
              <a:rPr lang="en-US" altLang="zh-CN" sz="2200" b="1">
                <a:latin typeface="+mn-ea"/>
                <a:ea typeface="+mn-ea"/>
              </a:rPr>
              <a:t>F</a:t>
            </a:r>
            <a:r>
              <a:rPr lang="zh-CN" altLang="en-US" sz="2200" b="1">
                <a:latin typeface="+mn-ea"/>
                <a:ea typeface="+mn-ea"/>
              </a:rPr>
              <a:t>也可以扩充为</a:t>
            </a:r>
            <a:r>
              <a:rPr lang="en-US" altLang="zh-CN" sz="2200" b="1">
                <a:latin typeface="+mn-ea"/>
                <a:ea typeface="+mn-ea"/>
              </a:rPr>
              <a:t>f</a:t>
            </a:r>
            <a:r>
              <a:rPr lang="en-US" altLang="zh-CN" sz="2200" b="1">
                <a:latin typeface="+mn-ea"/>
                <a:ea typeface="+mn-ea"/>
                <a:sym typeface="Symbol" pitchFamily="18" charset="2"/>
              </a:rPr>
              <a:t></a:t>
            </a:r>
            <a:r>
              <a:rPr lang="en-US" altLang="zh-CN" sz="2200" b="1">
                <a:latin typeface="+mn-ea"/>
                <a:ea typeface="+mn-ea"/>
              </a:rPr>
              <a:t>:</a:t>
            </a:r>
            <a:r>
              <a:rPr lang="en-US" altLang="zh-CN" sz="2200" b="1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2200" b="1">
                <a:latin typeface="+mn-ea"/>
                <a:ea typeface="+mn-ea"/>
              </a:rPr>
              <a:t>ρ(K)×</a:t>
            </a:r>
            <a:r>
              <a:rPr lang="en-US" altLang="zh-CN" sz="2200" b="1">
                <a:latin typeface="+mn-ea"/>
                <a:ea typeface="+mn-ea"/>
                <a:sym typeface="Symbol" pitchFamily="18" charset="2"/>
              </a:rPr>
              <a:t></a:t>
            </a:r>
            <a:r>
              <a:rPr lang="en-US" altLang="zh-CN" sz="2200" b="1" baseline="30000">
                <a:latin typeface="+mn-ea"/>
                <a:ea typeface="+mn-ea"/>
              </a:rPr>
              <a:t>*</a:t>
            </a:r>
            <a:r>
              <a:rPr lang="en-US" altLang="zh-CN" sz="2200" b="1">
                <a:latin typeface="+mn-ea"/>
                <a:ea typeface="+mn-ea"/>
              </a:rPr>
              <a:t>→ρ(K)</a:t>
            </a:r>
            <a:r>
              <a:rPr lang="zh-CN" altLang="en-US" sz="2200" b="1">
                <a:latin typeface="+mn-ea"/>
                <a:ea typeface="+mn-ea"/>
              </a:rPr>
              <a:t>映射，并以</a:t>
            </a:r>
            <a:r>
              <a:rPr lang="en-US" altLang="zh-CN" sz="2200" b="1">
                <a:latin typeface="+mn-ea"/>
                <a:ea typeface="+mn-ea"/>
              </a:rPr>
              <a:t>f</a:t>
            </a:r>
            <a:r>
              <a:rPr lang="zh-CN" altLang="en-US" sz="2200" b="1">
                <a:latin typeface="+mn-ea"/>
                <a:ea typeface="+mn-ea"/>
              </a:rPr>
              <a:t>替代</a:t>
            </a:r>
            <a:r>
              <a:rPr lang="en-US" altLang="zh-CN" sz="2200" b="1">
                <a:latin typeface="+mn-ea"/>
                <a:ea typeface="+mn-ea"/>
              </a:rPr>
              <a:t>f</a:t>
            </a:r>
            <a:r>
              <a:rPr lang="en-US" altLang="zh-CN" sz="2200" b="1">
                <a:latin typeface="+mn-ea"/>
                <a:ea typeface="+mn-ea"/>
                <a:sym typeface="Symbol" pitchFamily="18" charset="2"/>
              </a:rPr>
              <a:t></a:t>
            </a:r>
            <a:r>
              <a:rPr lang="zh-CN" altLang="en-US" sz="2200" b="1">
                <a:latin typeface="+mn-ea"/>
                <a:ea typeface="+mn-ea"/>
              </a:rPr>
              <a:t>使用。设 </a:t>
            </a:r>
            <a:r>
              <a:rPr lang="en-US" altLang="zh-CN" sz="2200" b="1">
                <a:latin typeface="+mn-ea"/>
                <a:ea typeface="+mn-ea"/>
              </a:rPr>
              <a:t>a</a:t>
            </a:r>
            <a:r>
              <a:rPr lang="en-US" altLang="zh-CN" sz="2200" b="1">
                <a:latin typeface="+mn-ea"/>
                <a:ea typeface="+mn-ea"/>
                <a:sym typeface="Symbol" pitchFamily="18" charset="2"/>
              </a:rPr>
              <a:t></a:t>
            </a:r>
            <a:r>
              <a:rPr lang="zh-CN" altLang="en-US" sz="2200" b="1">
                <a:latin typeface="+mn-ea"/>
                <a:ea typeface="+mn-ea"/>
              </a:rPr>
              <a:t>，</a:t>
            </a:r>
            <a:r>
              <a:rPr lang="en-US" altLang="zh-CN" sz="2200" b="1">
                <a:latin typeface="+mn-ea"/>
                <a:ea typeface="+mn-ea"/>
              </a:rPr>
              <a:t>β</a:t>
            </a:r>
            <a:r>
              <a:rPr lang="en-US" altLang="zh-CN" sz="2200" b="1">
                <a:latin typeface="+mn-ea"/>
                <a:ea typeface="+mn-ea"/>
                <a:sym typeface="Symbol" pitchFamily="18" charset="2"/>
              </a:rPr>
              <a:t></a:t>
            </a:r>
            <a:r>
              <a:rPr lang="en-US" altLang="zh-CN" sz="2200" b="1" baseline="30000">
                <a:latin typeface="+mn-ea"/>
                <a:ea typeface="+mn-ea"/>
              </a:rPr>
              <a:t>*</a:t>
            </a:r>
            <a:r>
              <a:rPr lang="zh-CN" altLang="en-US" sz="2200" b="1">
                <a:latin typeface="+mn-ea"/>
                <a:ea typeface="+mn-ea"/>
              </a:rPr>
              <a:t>，</a:t>
            </a:r>
            <a:r>
              <a:rPr lang="en-US" altLang="zh-CN" sz="2200" b="1">
                <a:latin typeface="+mn-ea"/>
                <a:ea typeface="+mn-ea"/>
              </a:rPr>
              <a:t>I</a:t>
            </a:r>
            <a:r>
              <a:rPr lang="en-US" altLang="zh-CN" sz="2200" b="1">
                <a:latin typeface="+mn-ea"/>
                <a:ea typeface="+mn-ea"/>
                <a:sym typeface="Symbol" pitchFamily="18" charset="2"/>
              </a:rPr>
              <a:t></a:t>
            </a:r>
            <a:r>
              <a:rPr lang="en-US" altLang="zh-CN" sz="2200" b="1">
                <a:latin typeface="+mn-ea"/>
                <a:ea typeface="+mn-ea"/>
              </a:rPr>
              <a:t>K</a:t>
            </a:r>
            <a:r>
              <a:rPr lang="zh-CN" altLang="en-US" sz="2200" b="1">
                <a:latin typeface="+mn-ea"/>
                <a:ea typeface="+mn-ea"/>
              </a:rPr>
              <a:t>，即 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709738" y="1698625"/>
            <a:ext cx="6748462" cy="1577975"/>
            <a:chOff x="1077" y="798"/>
            <a:chExt cx="3984" cy="994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077" y="798"/>
              <a:ext cx="3984" cy="698"/>
              <a:chOff x="1296" y="1940"/>
              <a:chExt cx="3984" cy="698"/>
            </a:xfrm>
          </p:grpSpPr>
          <p:sp>
            <p:nvSpPr>
              <p:cNvPr id="24587" name="Text Box 6"/>
              <p:cNvSpPr txBox="1">
                <a:spLocks noChangeArrowheads="1"/>
              </p:cNvSpPr>
              <p:nvPr/>
            </p:nvSpPr>
            <p:spPr bwMode="auto">
              <a:xfrm>
                <a:off x="1296" y="1940"/>
                <a:ext cx="3984" cy="6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1" hangingPunct="1"/>
                <a:r>
                  <a:rPr lang="en-US" altLang="zh-CN" sz="2200" b="1" dirty="0">
                    <a:latin typeface="+mn-ea"/>
                    <a:ea typeface="+mn-ea"/>
                  </a:rPr>
                  <a:t>              M(I</a:t>
                </a:r>
                <a:r>
                  <a:rPr lang="zh-CN" altLang="en-US" sz="2200" b="1" dirty="0">
                    <a:latin typeface="+mn-ea"/>
                    <a:ea typeface="+mn-ea"/>
                  </a:rPr>
                  <a:t>，</a:t>
                </a:r>
                <a:r>
                  <a:rPr lang="en-US" altLang="zh-CN" sz="2200" b="1" dirty="0">
                    <a:latin typeface="+mn-ea"/>
                    <a:ea typeface="+mn-ea"/>
                  </a:rPr>
                  <a:t>a</a:t>
                </a:r>
                <a:r>
                  <a:rPr lang="zh-CN" altLang="en-US" sz="2200" b="1" dirty="0">
                    <a:latin typeface="+mn-ea"/>
                    <a:ea typeface="+mn-ea"/>
                  </a:rPr>
                  <a:t>）        </a:t>
                </a:r>
                <a:r>
                  <a:rPr lang="en-US" altLang="zh-CN" sz="2200" b="1" dirty="0">
                    <a:latin typeface="+mn-ea"/>
                    <a:ea typeface="+mn-ea"/>
                  </a:rPr>
                  <a:t>(β=ε)</a:t>
                </a:r>
              </a:p>
              <a:p>
                <a:pPr algn="l" eaLnBrk="1" hangingPunct="1"/>
                <a:r>
                  <a:rPr lang="en-US" altLang="zh-CN" sz="2200" b="1" dirty="0">
                    <a:latin typeface="+mn-ea"/>
                    <a:ea typeface="+mn-ea"/>
                  </a:rPr>
                  <a:t>f</a:t>
                </a:r>
                <a:r>
                  <a:rPr lang="en-US" altLang="zh-CN" sz="2200" b="1" dirty="0">
                    <a:latin typeface="+mn-ea"/>
                    <a:ea typeface="+mn-ea"/>
                    <a:sym typeface="Symbol" pitchFamily="18" charset="2"/>
                  </a:rPr>
                  <a:t></a:t>
                </a:r>
                <a:r>
                  <a:rPr lang="en-US" altLang="zh-CN" sz="2200" b="1" dirty="0">
                    <a:latin typeface="+mn-ea"/>
                    <a:ea typeface="+mn-ea"/>
                  </a:rPr>
                  <a:t>(I</a:t>
                </a:r>
                <a:r>
                  <a:rPr lang="zh-CN" altLang="en-US" sz="2200" b="1" dirty="0">
                    <a:latin typeface="+mn-ea"/>
                    <a:ea typeface="+mn-ea"/>
                  </a:rPr>
                  <a:t>，</a:t>
                </a:r>
                <a:r>
                  <a:rPr lang="en-US" altLang="zh-CN" sz="2200" b="1" dirty="0" err="1">
                    <a:latin typeface="+mn-ea"/>
                    <a:ea typeface="+mn-ea"/>
                  </a:rPr>
                  <a:t>a</a:t>
                </a:r>
                <a:r>
                  <a:rPr lang="en-US" altLang="zh-CN" sz="2200" b="1" dirty="0" err="1">
                    <a:latin typeface="+mn-ea"/>
                    <a:ea typeface="+mn-ea"/>
                    <a:sym typeface="Symbol" pitchFamily="18" charset="2"/>
                  </a:rPr>
                  <a:t>β</a:t>
                </a:r>
                <a:r>
                  <a:rPr lang="en-US" altLang="zh-CN" sz="2200" b="1" dirty="0">
                    <a:latin typeface="+mn-ea"/>
                    <a:ea typeface="+mn-ea"/>
                    <a:sym typeface="Symbol" pitchFamily="18" charset="2"/>
                  </a:rPr>
                  <a:t>)</a:t>
                </a:r>
                <a:r>
                  <a:rPr lang="zh-CN" altLang="en-US" sz="2200" b="1" dirty="0">
                    <a:latin typeface="+mn-ea"/>
                    <a:ea typeface="+mn-ea"/>
                    <a:sym typeface="Symbol" pitchFamily="18" charset="2"/>
                  </a:rPr>
                  <a:t>＝</a:t>
                </a:r>
              </a:p>
              <a:p>
                <a:pPr algn="l" eaLnBrk="1" hangingPunct="1"/>
                <a:r>
                  <a:rPr lang="zh-CN" altLang="en-US" sz="2200" b="1" dirty="0">
                    <a:latin typeface="+mn-ea"/>
                    <a:ea typeface="+mn-ea"/>
                    <a:sym typeface="Symbol" pitchFamily="18" charset="2"/>
                  </a:rPr>
                  <a:t>              </a:t>
                </a:r>
                <a:r>
                  <a:rPr lang="en-US" altLang="zh-CN" sz="2200" b="1" dirty="0">
                    <a:latin typeface="+mn-ea"/>
                    <a:ea typeface="+mn-ea"/>
                    <a:sym typeface="Symbol" pitchFamily="18" charset="2"/>
                  </a:rPr>
                  <a:t>f</a:t>
                </a:r>
                <a:r>
                  <a:rPr lang="en-US" altLang="zh-CN" sz="2200" b="1" dirty="0">
                    <a:latin typeface="+mn-ea"/>
                    <a:ea typeface="+mn-ea"/>
                  </a:rPr>
                  <a:t>(</a:t>
                </a:r>
                <a:r>
                  <a:rPr lang="en-US" altLang="zh-CN" sz="2200" b="1" dirty="0">
                    <a:latin typeface="+mn-ea"/>
                    <a:ea typeface="+mn-ea"/>
                    <a:sym typeface="Symbol" pitchFamily="18" charset="2"/>
                  </a:rPr>
                  <a:t>M(I</a:t>
                </a:r>
                <a:r>
                  <a:rPr lang="zh-CN" altLang="en-US" sz="2200" b="1" dirty="0">
                    <a:latin typeface="+mn-ea"/>
                    <a:ea typeface="+mn-ea"/>
                    <a:sym typeface="Symbol" pitchFamily="18" charset="2"/>
                  </a:rPr>
                  <a:t>，</a:t>
                </a:r>
                <a:r>
                  <a:rPr lang="en-US" altLang="zh-CN" sz="2200" b="1" dirty="0">
                    <a:latin typeface="+mn-ea"/>
                    <a:ea typeface="+mn-ea"/>
                    <a:sym typeface="Symbol" pitchFamily="18" charset="2"/>
                  </a:rPr>
                  <a:t>a</a:t>
                </a:r>
                <a:r>
                  <a:rPr lang="zh-CN" altLang="en-US" sz="2200" b="1" dirty="0">
                    <a:latin typeface="+mn-ea"/>
                    <a:ea typeface="+mn-ea"/>
                    <a:sym typeface="Symbol" pitchFamily="18" charset="2"/>
                  </a:rPr>
                  <a:t>），</a:t>
                </a:r>
                <a:r>
                  <a:rPr lang="en-US" altLang="zh-CN" sz="2200" b="1" dirty="0">
                    <a:latin typeface="+mn-ea"/>
                    <a:ea typeface="+mn-ea"/>
                    <a:sym typeface="Symbol" pitchFamily="18" charset="2"/>
                  </a:rPr>
                  <a:t>β)  (</a:t>
                </a:r>
                <a:r>
                  <a:rPr lang="en-US" altLang="zh-CN" sz="2200" b="1" dirty="0" err="1">
                    <a:latin typeface="+mn-ea"/>
                    <a:ea typeface="+mn-ea"/>
                    <a:sym typeface="Symbol" pitchFamily="18" charset="2"/>
                  </a:rPr>
                  <a:t>β</a:t>
                </a:r>
                <a:r>
                  <a:rPr lang="en-US" altLang="zh-CN" sz="2200" b="1" dirty="0" err="1">
                    <a:latin typeface="+mn-ea"/>
                    <a:ea typeface="+mn-ea"/>
                  </a:rPr>
                  <a:t>ε</a:t>
                </a:r>
                <a:r>
                  <a:rPr lang="en-US" altLang="zh-CN" sz="2200" b="1" dirty="0">
                    <a:latin typeface="+mn-ea"/>
                    <a:ea typeface="+mn-ea"/>
                    <a:sym typeface="Symbol" pitchFamily="18" charset="2"/>
                  </a:rPr>
                  <a:t>)</a:t>
                </a:r>
                <a:endParaRPr lang="en-US" altLang="zh-CN" sz="2200" b="1" dirty="0">
                  <a:latin typeface="+mn-ea"/>
                  <a:ea typeface="+mn-ea"/>
                </a:endParaRPr>
              </a:p>
            </p:txBody>
          </p:sp>
          <p:sp>
            <p:nvSpPr>
              <p:cNvPr id="24588" name="AutoShape 7"/>
              <p:cNvSpPr>
                <a:spLocks/>
              </p:cNvSpPr>
              <p:nvPr/>
            </p:nvSpPr>
            <p:spPr bwMode="auto">
              <a:xfrm>
                <a:off x="2311" y="2090"/>
                <a:ext cx="132" cy="460"/>
              </a:xfrm>
              <a:prstGeom prst="leftBrace">
                <a:avLst>
                  <a:gd name="adj1" fmla="val 29040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eaLnBrk="1" hangingPunct="1"/>
                <a:endParaRPr lang="en-CA" altLang="zh-CN" sz="2200" b="1">
                  <a:latin typeface="+mn-ea"/>
                  <a:ea typeface="+mn-ea"/>
                </a:endParaRPr>
              </a:p>
            </p:txBody>
          </p:sp>
        </p:grpSp>
        <p:sp>
          <p:nvSpPr>
            <p:cNvPr id="24585" name="Text Box 8"/>
            <p:cNvSpPr txBox="1">
              <a:spLocks noChangeArrowheads="1"/>
            </p:cNvSpPr>
            <p:nvPr/>
          </p:nvSpPr>
          <p:spPr bwMode="auto">
            <a:xfrm>
              <a:off x="1440" y="1456"/>
              <a:ext cx="2832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zh-CN" altLang="en-US" sz="2200" b="1" dirty="0">
                  <a:latin typeface="+mn-ea"/>
                  <a:ea typeface="+mn-ea"/>
                </a:rPr>
                <a:t>其中，</a:t>
              </a:r>
              <a:r>
                <a:rPr lang="en-US" altLang="zh-CN" sz="2200" b="1" dirty="0">
                  <a:latin typeface="+mn-ea"/>
                  <a:ea typeface="+mn-ea"/>
                </a:rPr>
                <a:t>M(I</a:t>
              </a:r>
              <a:r>
                <a:rPr lang="zh-CN" altLang="en-US" sz="2200" b="1" dirty="0">
                  <a:latin typeface="+mn-ea"/>
                  <a:ea typeface="+mn-ea"/>
                </a:rPr>
                <a:t>，</a:t>
              </a:r>
              <a:r>
                <a:rPr lang="en-US" altLang="zh-CN" sz="2200" b="1" dirty="0">
                  <a:latin typeface="+mn-ea"/>
                  <a:ea typeface="+mn-ea"/>
                </a:rPr>
                <a:t>a)</a:t>
              </a:r>
              <a:r>
                <a:rPr lang="zh-CN" altLang="en-US" sz="2200" b="1" dirty="0">
                  <a:latin typeface="+mn-ea"/>
                  <a:ea typeface="+mn-ea"/>
                </a:rPr>
                <a:t>＝ ∪ </a:t>
              </a:r>
              <a:r>
                <a:rPr lang="en-US" altLang="zh-CN" sz="2200" b="1" dirty="0">
                  <a:latin typeface="+mn-ea"/>
                  <a:ea typeface="+mn-ea"/>
                </a:rPr>
                <a:t>f(q</a:t>
              </a:r>
              <a:r>
                <a:rPr lang="zh-CN" altLang="en-US" sz="2200" b="1" dirty="0">
                  <a:latin typeface="+mn-ea"/>
                  <a:ea typeface="+mn-ea"/>
                </a:rPr>
                <a:t>，</a:t>
              </a:r>
              <a:r>
                <a:rPr lang="en-US" altLang="zh-CN" sz="2200" b="1" dirty="0">
                  <a:latin typeface="+mn-ea"/>
                  <a:ea typeface="+mn-ea"/>
                </a:rPr>
                <a:t>a) </a:t>
              </a:r>
            </a:p>
          </p:txBody>
        </p:sp>
        <p:sp>
          <p:nvSpPr>
            <p:cNvPr id="24586" name="Text Box 9"/>
            <p:cNvSpPr txBox="1">
              <a:spLocks noChangeArrowheads="1"/>
            </p:cNvSpPr>
            <p:nvPr/>
          </p:nvSpPr>
          <p:spPr bwMode="auto">
            <a:xfrm>
              <a:off x="2600" y="1596"/>
              <a:ext cx="582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r>
                <a:rPr kumimoji="0" lang="en-US" altLang="zh-CN" sz="2200" b="1">
                  <a:latin typeface="+mn-ea"/>
                  <a:ea typeface="+mn-ea"/>
                </a:rPr>
                <a:t>q</a:t>
              </a:r>
              <a:r>
                <a:rPr kumimoji="0" lang="en-US" altLang="zh-CN" sz="2200" b="1">
                  <a:latin typeface="+mn-ea"/>
                  <a:ea typeface="+mn-ea"/>
                  <a:sym typeface="Symbol" pitchFamily="18" charset="2"/>
                </a:rPr>
                <a:t></a:t>
              </a:r>
              <a:r>
                <a:rPr kumimoji="0" lang="en-US" altLang="zh-CN" sz="2200" b="1">
                  <a:latin typeface="+mn-ea"/>
                  <a:ea typeface="+mn-ea"/>
                </a:rPr>
                <a:t> I</a:t>
              </a:r>
            </a:p>
          </p:txBody>
        </p:sp>
      </p:grpSp>
      <p:sp>
        <p:nvSpPr>
          <p:cNvPr id="24583" name="Text Box 12"/>
          <p:cNvSpPr txBox="1">
            <a:spLocks noChangeArrowheads="1"/>
          </p:cNvSpPr>
          <p:nvPr/>
        </p:nvSpPr>
        <p:spPr bwMode="auto">
          <a:xfrm>
            <a:off x="1066800" y="5181600"/>
            <a:ext cx="6858000" cy="8925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b="1" dirty="0">
                <a:latin typeface="Times New Roman" pitchFamily="18" charset="0"/>
              </a:rPr>
              <a:t>f</a:t>
            </a:r>
            <a:r>
              <a:rPr lang="en-US" altLang="zh-CN" sz="20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000" b="1" dirty="0">
                <a:latin typeface="Times New Roman" pitchFamily="18" charset="0"/>
              </a:rPr>
              <a:t>({B},012</a:t>
            </a:r>
            <a:r>
              <a:rPr lang="en-US" altLang="zh-CN" sz="2000" b="1" dirty="0">
                <a:latin typeface="Times New Roman" pitchFamily="18" charset="0"/>
                <a:sym typeface="Symbol" pitchFamily="18" charset="2"/>
              </a:rPr>
              <a:t>)=</a:t>
            </a:r>
            <a:r>
              <a:rPr lang="en-US" altLang="zh-CN" sz="2000" b="1" dirty="0">
                <a:latin typeface="Times New Roman" pitchFamily="18" charset="0"/>
              </a:rPr>
              <a:t>f</a:t>
            </a:r>
            <a:r>
              <a:rPr lang="en-US" altLang="zh-CN" sz="20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000" b="1" dirty="0">
                <a:latin typeface="Times New Roman" pitchFamily="18" charset="0"/>
              </a:rPr>
              <a:t>(M({B},0</a:t>
            </a:r>
            <a:r>
              <a:rPr lang="en-US" altLang="zh-CN" sz="2000" b="1" dirty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sz="2000" b="1" dirty="0">
                <a:latin typeface="Times New Roman" pitchFamily="18" charset="0"/>
              </a:rPr>
              <a:t>,</a:t>
            </a:r>
            <a:r>
              <a:rPr lang="en-US" altLang="zh-CN" sz="2000" b="1" dirty="0">
                <a:latin typeface="Times New Roman" pitchFamily="18" charset="0"/>
                <a:sym typeface="Symbol" pitchFamily="18" charset="2"/>
              </a:rPr>
              <a:t>12)=</a:t>
            </a:r>
            <a:r>
              <a:rPr lang="en-US" altLang="zh-CN" sz="2000" b="1" dirty="0">
                <a:latin typeface="Times New Roman" pitchFamily="18" charset="0"/>
              </a:rPr>
              <a:t>f</a:t>
            </a:r>
            <a:r>
              <a:rPr lang="en-US" altLang="zh-CN" sz="20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000" b="1" dirty="0">
                <a:latin typeface="Times New Roman" pitchFamily="18" charset="0"/>
              </a:rPr>
              <a:t>({B,U,Q},</a:t>
            </a:r>
            <a:r>
              <a:rPr lang="en-US" altLang="zh-CN" sz="2000" b="1" dirty="0">
                <a:latin typeface="Times New Roman" pitchFamily="18" charset="0"/>
                <a:sym typeface="Symbol" pitchFamily="18" charset="2"/>
              </a:rPr>
              <a:t>12)</a:t>
            </a:r>
          </a:p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b="1" dirty="0">
                <a:latin typeface="Times New Roman" pitchFamily="18" charset="0"/>
                <a:sym typeface="Symbol" pitchFamily="18" charset="2"/>
              </a:rPr>
              <a:t>                  =</a:t>
            </a:r>
            <a:r>
              <a:rPr lang="en-US" altLang="zh-CN" sz="2000" b="1" dirty="0">
                <a:latin typeface="Times New Roman" pitchFamily="18" charset="0"/>
              </a:rPr>
              <a:t>f</a:t>
            </a:r>
            <a:r>
              <a:rPr lang="en-US" altLang="zh-CN" sz="20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000" b="1" dirty="0">
                <a:latin typeface="Times New Roman" pitchFamily="18" charset="0"/>
              </a:rPr>
              <a:t>(M({B,U,Q},</a:t>
            </a:r>
            <a:r>
              <a:rPr lang="en-US" altLang="zh-CN" sz="2000" b="1" dirty="0">
                <a:latin typeface="Times New Roman" pitchFamily="18" charset="0"/>
                <a:sym typeface="Symbol" pitchFamily="18" charset="2"/>
              </a:rPr>
              <a:t>1)</a:t>
            </a:r>
            <a:r>
              <a:rPr lang="en-US" altLang="zh-CN" sz="2000" b="1" dirty="0">
                <a:latin typeface="Times New Roman" pitchFamily="18" charset="0"/>
              </a:rPr>
              <a:t>,</a:t>
            </a:r>
            <a:r>
              <a:rPr lang="en-US" altLang="zh-CN" sz="2000" b="1" dirty="0">
                <a:latin typeface="Times New Roman" pitchFamily="18" charset="0"/>
                <a:sym typeface="Symbol" pitchFamily="18" charset="2"/>
              </a:rPr>
              <a:t>2)=</a:t>
            </a:r>
            <a:r>
              <a:rPr lang="en-US" altLang="zh-CN" sz="2000" b="1" dirty="0">
                <a:latin typeface="Times New Roman" pitchFamily="18" charset="0"/>
              </a:rPr>
              <a:t>f</a:t>
            </a:r>
            <a:r>
              <a:rPr lang="en-US" altLang="zh-CN" sz="20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000" b="1" dirty="0">
                <a:latin typeface="Times New Roman" pitchFamily="18" charset="0"/>
              </a:rPr>
              <a:t>({U,Q},</a:t>
            </a:r>
            <a:r>
              <a:rPr lang="en-US" altLang="zh-CN" sz="2000" b="1" dirty="0">
                <a:latin typeface="Times New Roman" pitchFamily="18" charset="0"/>
                <a:sym typeface="Symbol" pitchFamily="18" charset="2"/>
              </a:rPr>
              <a:t>2)=</a:t>
            </a:r>
            <a:r>
              <a:rPr lang="en-US" altLang="zh-CN" sz="2000" b="1" dirty="0">
                <a:latin typeface="Times New Roman" pitchFamily="18" charset="0"/>
              </a:rPr>
              <a:t>M({U,Q},</a:t>
            </a:r>
            <a:r>
              <a:rPr lang="en-US" altLang="zh-CN" sz="2000" b="1" dirty="0">
                <a:latin typeface="Times New Roman" pitchFamily="18" charset="0"/>
                <a:sym typeface="Symbol" pitchFamily="18" charset="2"/>
              </a:rPr>
              <a:t>2)={Q}</a:t>
            </a:r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914400" y="3581400"/>
            <a:ext cx="7239000" cy="1609725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pic>
        <p:nvPicPr>
          <p:cNvPr id="14" name="Picture 23" descr="图4_4NFA M的状态图表示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5675" y="3657600"/>
            <a:ext cx="7143750" cy="150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4099"/>
          <p:cNvSpPr>
            <a:spLocks noChangeArrowheads="1"/>
          </p:cNvSpPr>
          <p:nvPr/>
        </p:nvSpPr>
        <p:spPr bwMode="auto">
          <a:xfrm>
            <a:off x="-76200" y="228600"/>
            <a:ext cx="792480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627063"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不确定有穷自动机转换函数的扩充</a:t>
            </a:r>
            <a:endParaRPr lang="zh-CN" altLang="en-US" sz="2800" b="1" dirty="0">
              <a:solidFill>
                <a:srgbClr val="C00000"/>
              </a:solidFill>
              <a:latin typeface="黑体" pitchFamily="49" charset="-122"/>
              <a:ea typeface="黑体" pitchFamily="49" charset="-122"/>
              <a:sym typeface="Symbol" pitchFamily="18" charset="2"/>
            </a:endParaRPr>
          </a:p>
        </p:txBody>
      </p:sp>
      <p:sp>
        <p:nvSpPr>
          <p:cNvPr id="1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21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1031"/>
          <p:cNvSpPr>
            <a:spLocks noChangeArrowheads="1"/>
          </p:cNvSpPr>
          <p:nvPr/>
        </p:nvSpPr>
        <p:spPr bwMode="auto">
          <a:xfrm>
            <a:off x="457200" y="927100"/>
            <a:ext cx="8229600" cy="180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2200" b="1" dirty="0">
                <a:latin typeface="+mn-ea"/>
                <a:ea typeface="+mn-ea"/>
              </a:rPr>
              <a:t>　　设</a:t>
            </a:r>
            <a:r>
              <a:rPr lang="en-US" altLang="zh-CN" sz="2200" b="1" dirty="0">
                <a:latin typeface="+mn-ea"/>
                <a:ea typeface="+mn-ea"/>
              </a:rPr>
              <a:t>NFA M</a:t>
            </a:r>
            <a:r>
              <a:rPr lang="zh-CN" altLang="en-US" sz="2200" b="1" dirty="0">
                <a:latin typeface="+mn-ea"/>
                <a:ea typeface="+mn-ea"/>
              </a:rPr>
              <a:t>＝</a:t>
            </a:r>
            <a:r>
              <a:rPr lang="en-US" altLang="zh-CN" sz="2200" b="1" dirty="0">
                <a:latin typeface="+mn-ea"/>
                <a:ea typeface="+mn-ea"/>
              </a:rPr>
              <a:t>(</a:t>
            </a:r>
            <a:r>
              <a:rPr lang="en-US" altLang="zh-CN" sz="2200" b="1" dirty="0" err="1">
                <a:latin typeface="+mn-ea"/>
                <a:ea typeface="+mn-ea"/>
              </a:rPr>
              <a:t>K,</a:t>
            </a:r>
            <a:r>
              <a:rPr lang="en-US" altLang="zh-CN" sz="2200" b="1" dirty="0" err="1">
                <a:latin typeface="+mn-ea"/>
                <a:ea typeface="+mn-ea"/>
                <a:sym typeface="Symbol" pitchFamily="18" charset="2"/>
              </a:rPr>
              <a:t></a:t>
            </a:r>
            <a:r>
              <a:rPr lang="en-US" altLang="zh-CN" sz="2200" b="1" dirty="0" err="1">
                <a:latin typeface="+mn-ea"/>
                <a:ea typeface="+mn-ea"/>
              </a:rPr>
              <a:t>,</a:t>
            </a:r>
            <a:r>
              <a:rPr lang="en-US" altLang="zh-CN" sz="2200" b="1" dirty="0" err="1">
                <a:latin typeface="+mn-ea"/>
                <a:ea typeface="+mn-ea"/>
                <a:sym typeface="Symbol" pitchFamily="18" charset="2"/>
              </a:rPr>
              <a:t>f,S,Z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)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，如果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α</a:t>
            </a:r>
            <a:r>
              <a:rPr lang="en-US" altLang="zh-CN" sz="2200" b="1" baseline="30000" dirty="0">
                <a:latin typeface="+mn-ea"/>
                <a:ea typeface="+mn-ea"/>
              </a:rPr>
              <a:t>*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，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f</a:t>
            </a:r>
            <a:r>
              <a:rPr lang="en-US" altLang="zh-CN" sz="2200" b="1" dirty="0">
                <a:latin typeface="+mn-ea"/>
                <a:ea typeface="+mn-ea"/>
              </a:rPr>
              <a:t>(</a:t>
            </a:r>
            <a:r>
              <a:rPr lang="en-US" altLang="zh-CN" sz="2200" b="1" dirty="0" err="1">
                <a:latin typeface="+mn-ea"/>
                <a:ea typeface="+mn-ea"/>
              </a:rPr>
              <a:t>S,</a:t>
            </a:r>
            <a:r>
              <a:rPr lang="en-US" altLang="zh-CN" sz="2200" b="1" dirty="0" err="1">
                <a:latin typeface="+mn-ea"/>
                <a:ea typeface="+mn-ea"/>
                <a:sym typeface="Symbol" pitchFamily="18" charset="2"/>
              </a:rPr>
              <a:t>α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)∩Z≠Φ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，则称符号串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α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是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NFA M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所接受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(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或识别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)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的。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NFA M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所接受的符号串的集合亦记为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L(M)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，即</a:t>
            </a:r>
          </a:p>
          <a:p>
            <a:pPr algn="l" eaLnBrk="1" hangingPunct="1">
              <a:lnSpc>
                <a:spcPct val="130000"/>
              </a:lnSpc>
              <a:spcBef>
                <a:spcPts val="0"/>
              </a:spcBef>
            </a:pP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          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L(M)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＝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{</a:t>
            </a:r>
            <a:r>
              <a:rPr lang="en-US" altLang="zh-CN" sz="2200" b="1" dirty="0" err="1">
                <a:latin typeface="+mn-ea"/>
                <a:ea typeface="+mn-ea"/>
                <a:sym typeface="Symbol" pitchFamily="18" charset="2"/>
              </a:rPr>
              <a:t>α︱α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</a:t>
            </a:r>
            <a:r>
              <a:rPr lang="en-US" altLang="zh-CN" sz="2200" b="1" baseline="30000" dirty="0">
                <a:latin typeface="+mn-ea"/>
                <a:ea typeface="+mn-ea"/>
              </a:rPr>
              <a:t>*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，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f</a:t>
            </a:r>
            <a:r>
              <a:rPr lang="en-US" altLang="zh-CN" sz="2200" b="1" dirty="0">
                <a:latin typeface="+mn-ea"/>
                <a:ea typeface="+mn-ea"/>
              </a:rPr>
              <a:t>(</a:t>
            </a:r>
            <a:r>
              <a:rPr lang="en-US" altLang="zh-CN" sz="2200" b="1" dirty="0" err="1">
                <a:latin typeface="+mn-ea"/>
                <a:ea typeface="+mn-ea"/>
              </a:rPr>
              <a:t>S,</a:t>
            </a:r>
            <a:r>
              <a:rPr lang="en-US" altLang="zh-CN" sz="2200" b="1" dirty="0" err="1">
                <a:latin typeface="+mn-ea"/>
                <a:ea typeface="+mn-ea"/>
                <a:sym typeface="Symbol" pitchFamily="18" charset="2"/>
              </a:rPr>
              <a:t>α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)∩Z≠Φ}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。 </a:t>
            </a:r>
          </a:p>
        </p:txBody>
      </p:sp>
      <p:sp>
        <p:nvSpPr>
          <p:cNvPr id="25606" name="Text Box 1042"/>
          <p:cNvSpPr txBox="1">
            <a:spLocks noChangeArrowheads="1"/>
          </p:cNvSpPr>
          <p:nvPr/>
        </p:nvSpPr>
        <p:spPr bwMode="auto">
          <a:xfrm>
            <a:off x="990600" y="4343400"/>
            <a:ext cx="7696200" cy="171739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lnSpc>
                <a:spcPct val="120000"/>
              </a:lnSpc>
            </a:pPr>
            <a:r>
              <a:rPr lang="en-US" altLang="zh-CN" sz="2200" b="1" dirty="0">
                <a:latin typeface="+mn-ea"/>
                <a:ea typeface="+mn-ea"/>
              </a:rPr>
              <a:t>∵ f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en-US" altLang="zh-CN" sz="2200" b="1" dirty="0">
                <a:latin typeface="+mn-ea"/>
                <a:ea typeface="+mn-ea"/>
              </a:rPr>
              <a:t>({B},012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)=</a:t>
            </a:r>
            <a:r>
              <a:rPr lang="en-US" altLang="zh-CN" sz="2200" b="1" dirty="0">
                <a:latin typeface="+mn-ea"/>
                <a:ea typeface="+mn-ea"/>
              </a:rPr>
              <a:t>f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en-US" altLang="zh-CN" sz="2200" b="1" dirty="0">
                <a:latin typeface="+mn-ea"/>
                <a:ea typeface="+mn-ea"/>
              </a:rPr>
              <a:t>(M({B},0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)</a:t>
            </a:r>
            <a:r>
              <a:rPr lang="en-US" altLang="zh-CN" sz="2200" b="1" dirty="0">
                <a:latin typeface="+mn-ea"/>
                <a:ea typeface="+mn-ea"/>
              </a:rPr>
              <a:t>,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12)=</a:t>
            </a:r>
            <a:r>
              <a:rPr lang="en-US" altLang="zh-CN" sz="2200" b="1" dirty="0">
                <a:latin typeface="+mn-ea"/>
                <a:ea typeface="+mn-ea"/>
              </a:rPr>
              <a:t>f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en-US" altLang="zh-CN" sz="2200" b="1" dirty="0">
                <a:latin typeface="+mn-ea"/>
                <a:ea typeface="+mn-ea"/>
              </a:rPr>
              <a:t>({B,U,Q},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12)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   =</a:t>
            </a:r>
            <a:r>
              <a:rPr lang="en-US" altLang="zh-CN" sz="2200" b="1" dirty="0">
                <a:latin typeface="+mn-ea"/>
                <a:ea typeface="+mn-ea"/>
              </a:rPr>
              <a:t>f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en-US" altLang="zh-CN" sz="2200" b="1" dirty="0">
                <a:latin typeface="+mn-ea"/>
                <a:ea typeface="+mn-ea"/>
              </a:rPr>
              <a:t>(M({B,U,Q},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1)</a:t>
            </a:r>
            <a:r>
              <a:rPr lang="en-US" altLang="zh-CN" sz="2200" b="1" dirty="0">
                <a:latin typeface="+mn-ea"/>
                <a:ea typeface="+mn-ea"/>
              </a:rPr>
              <a:t>,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2)=</a:t>
            </a:r>
            <a:r>
              <a:rPr lang="en-US" altLang="zh-CN" sz="2200" b="1" dirty="0">
                <a:latin typeface="+mn-ea"/>
                <a:ea typeface="+mn-ea"/>
              </a:rPr>
              <a:t>f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en-US" altLang="zh-CN" sz="2200" b="1" dirty="0">
                <a:latin typeface="+mn-ea"/>
                <a:ea typeface="+mn-ea"/>
              </a:rPr>
              <a:t>({U,Q},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2)=</a:t>
            </a:r>
            <a:r>
              <a:rPr lang="en-US" altLang="zh-CN" sz="2200" b="1" dirty="0">
                <a:latin typeface="+mn-ea"/>
                <a:ea typeface="+mn-ea"/>
              </a:rPr>
              <a:t>M({U,Q},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2)={Q}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200" b="1" dirty="0">
                <a:latin typeface="+mn-ea"/>
                <a:ea typeface="+mn-ea"/>
              </a:rPr>
              <a:t>    f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en-US" altLang="zh-CN" sz="2200" b="1" dirty="0">
                <a:latin typeface="+mn-ea"/>
                <a:ea typeface="+mn-ea"/>
              </a:rPr>
              <a:t>({B},012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)∩</a:t>
            </a:r>
            <a:r>
              <a:rPr lang="en-US" altLang="zh-CN" sz="2200" b="1" dirty="0">
                <a:latin typeface="+mn-ea"/>
                <a:ea typeface="+mn-ea"/>
              </a:rPr>
              <a:t>Z≠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Φ 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∴ </a:t>
            </a:r>
            <a:r>
              <a:rPr lang="en-US" altLang="zh-CN" sz="2200" b="1" dirty="0">
                <a:latin typeface="+mn-ea"/>
                <a:ea typeface="+mn-ea"/>
              </a:rPr>
              <a:t>012</a:t>
            </a:r>
            <a:r>
              <a:rPr lang="zh-CN" altLang="en-US" sz="2200" b="1" dirty="0">
                <a:latin typeface="+mn-ea"/>
                <a:ea typeface="+mn-ea"/>
              </a:rPr>
              <a:t>是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NFA M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所接受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(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或识别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)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的</a:t>
            </a:r>
          </a:p>
        </p:txBody>
      </p:sp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914400" y="2733675"/>
            <a:ext cx="7239000" cy="1609725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pic>
        <p:nvPicPr>
          <p:cNvPr id="8" name="Picture 23" descr="图4_4NFA M的状态图表示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5675" y="2763381"/>
            <a:ext cx="7143750" cy="150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4099"/>
          <p:cNvSpPr>
            <a:spLocks noChangeArrowheads="1"/>
          </p:cNvSpPr>
          <p:nvPr/>
        </p:nvSpPr>
        <p:spPr bwMode="auto">
          <a:xfrm>
            <a:off x="-76200" y="228600"/>
            <a:ext cx="792480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627063"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定义</a:t>
            </a:r>
            <a:r>
              <a:rPr lang="en-US" altLang="zh-CN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3.6 </a:t>
            </a:r>
            <a:r>
              <a:rPr lang="zh-CN" altLang="en-US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不确定有穷自动机识别的语言</a:t>
            </a:r>
            <a:endParaRPr lang="zh-CN" altLang="en-US" sz="2800" b="1" dirty="0">
              <a:solidFill>
                <a:srgbClr val="C00000"/>
              </a:solidFill>
              <a:latin typeface="黑体" pitchFamily="49" charset="-122"/>
              <a:ea typeface="黑体" pitchFamily="49" charset="-122"/>
              <a:sym typeface="Symbol" pitchFamily="18" charset="2"/>
            </a:endParaRP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22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18"/>
          <p:cNvSpPr>
            <a:spLocks noChangeArrowheads="1"/>
          </p:cNvSpPr>
          <p:nvPr/>
        </p:nvSpPr>
        <p:spPr bwMode="auto">
          <a:xfrm>
            <a:off x="1219200" y="2026404"/>
            <a:ext cx="7010400" cy="31242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sp>
        <p:nvSpPr>
          <p:cNvPr id="26630" name="Text Box 5"/>
          <p:cNvSpPr txBox="1">
            <a:spLocks noChangeArrowheads="1"/>
          </p:cNvSpPr>
          <p:nvPr/>
        </p:nvSpPr>
        <p:spPr bwMode="auto">
          <a:xfrm>
            <a:off x="609600" y="990600"/>
            <a:ext cx="7772400" cy="87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lnSpc>
                <a:spcPct val="120000"/>
              </a:lnSpc>
              <a:spcBef>
                <a:spcPct val="3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如果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FA M</a:t>
            </a:r>
            <a:r>
              <a:rPr lang="en-US" altLang="zh-CN" sz="2200" b="1" baseline="-30000" dirty="0">
                <a:latin typeface="宋体" pitchFamily="2" charset="-122"/>
                <a:ea typeface="宋体" pitchFamily="2" charset="-122"/>
              </a:rPr>
              <a:t>1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FA M</a:t>
            </a:r>
            <a:r>
              <a:rPr lang="en-US" altLang="zh-CN" sz="2200" b="1" baseline="-30000" dirty="0"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接受相同的符号串的集合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即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L(M</a:t>
            </a:r>
            <a:r>
              <a:rPr lang="en-US" altLang="zh-CN" sz="2200" b="1" baseline="-30000" dirty="0">
                <a:latin typeface="宋体" pitchFamily="2" charset="-122"/>
                <a:ea typeface="宋体" pitchFamily="2" charset="-122"/>
              </a:rPr>
              <a:t>1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L(M</a:t>
            </a:r>
            <a:r>
              <a:rPr lang="en-US" altLang="zh-CN" sz="2200" b="1" baseline="-30000" dirty="0">
                <a:latin typeface="宋体" pitchFamily="2" charset="-122"/>
                <a:ea typeface="宋体" pitchFamily="2" charset="-122"/>
              </a:rPr>
              <a:t>2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，则称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FA M</a:t>
            </a:r>
            <a:r>
              <a:rPr lang="en-US" altLang="zh-CN" sz="2200" b="1" baseline="-20000" dirty="0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FA M</a:t>
            </a:r>
            <a:r>
              <a:rPr lang="en-US" altLang="zh-CN" sz="2200" b="1" baseline="-20000" dirty="0"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是等价的。</a:t>
            </a:r>
          </a:p>
        </p:txBody>
      </p:sp>
      <p:pic>
        <p:nvPicPr>
          <p:cNvPr id="26631" name="Picture 16" descr="图4_8含εNFA M′的状态图表示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657600"/>
            <a:ext cx="685800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17" descr="图4_8DFA M的状态图表示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2133600"/>
            <a:ext cx="6858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Text Box 19"/>
          <p:cNvSpPr txBox="1">
            <a:spLocks noChangeArrowheads="1"/>
          </p:cNvSpPr>
          <p:nvPr/>
        </p:nvSpPr>
        <p:spPr bwMode="auto">
          <a:xfrm>
            <a:off x="1143000" y="5104110"/>
            <a:ext cx="7162800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∵L(M)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L(M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{0</a:t>
            </a:r>
            <a:r>
              <a:rPr lang="en-US" altLang="zh-CN" sz="2200" b="1" baseline="30000" dirty="0">
                <a:latin typeface="宋体" pitchFamily="2" charset="-122"/>
                <a:ea typeface="宋体" pitchFamily="2" charset="-122"/>
              </a:rPr>
              <a:t>n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1</a:t>
            </a:r>
            <a:r>
              <a:rPr lang="en-US" altLang="zh-CN" sz="2200" b="1" baseline="30000" dirty="0">
                <a:latin typeface="宋体" pitchFamily="2" charset="-122"/>
                <a:ea typeface="宋体" pitchFamily="2" charset="-122"/>
              </a:rPr>
              <a:t>m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2</a:t>
            </a:r>
            <a:r>
              <a:rPr lang="en-US" altLang="zh-CN" sz="2200" b="1" baseline="30000" dirty="0">
                <a:latin typeface="宋体" pitchFamily="2" charset="-122"/>
                <a:ea typeface="宋体" pitchFamily="2" charset="-122"/>
              </a:rPr>
              <a:t>k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︱n,m,k≥0}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{0}*{1}*{2}* 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∴ FA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FA M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是等价的</a:t>
            </a:r>
          </a:p>
        </p:txBody>
      </p:sp>
      <p:sp>
        <p:nvSpPr>
          <p:cNvPr id="10" name="Rectangle 4099"/>
          <p:cNvSpPr>
            <a:spLocks noChangeArrowheads="1"/>
          </p:cNvSpPr>
          <p:nvPr/>
        </p:nvSpPr>
        <p:spPr bwMode="auto">
          <a:xfrm>
            <a:off x="-76200" y="228600"/>
            <a:ext cx="792480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627063"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定义</a:t>
            </a:r>
            <a:r>
              <a:rPr lang="en-US" altLang="zh-CN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3.7 </a:t>
            </a:r>
            <a:r>
              <a:rPr lang="zh-CN" altLang="en-US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自动机的等价性</a:t>
            </a:r>
            <a:endParaRPr lang="zh-CN" altLang="en-US" sz="2800" b="1" dirty="0">
              <a:solidFill>
                <a:srgbClr val="C00000"/>
              </a:solidFill>
              <a:latin typeface="黑体" pitchFamily="49" charset="-122"/>
              <a:ea typeface="黑体" pitchFamily="49" charset="-122"/>
              <a:sym typeface="Symbol" pitchFamily="18" charset="2"/>
            </a:endParaRP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23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1026"/>
          <p:cNvSpPr txBox="1">
            <a:spLocks noChangeArrowheads="1"/>
          </p:cNvSpPr>
          <p:nvPr/>
        </p:nvSpPr>
        <p:spPr bwMode="auto">
          <a:xfrm>
            <a:off x="685800" y="975856"/>
            <a:ext cx="79248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　　</a:t>
            </a:r>
            <a:r>
              <a:rPr lang="zh-CN" altLang="en-US" sz="2200" b="1" dirty="0">
                <a:solidFill>
                  <a:srgbClr val="D60093"/>
                </a:solidFill>
                <a:latin typeface="宋体" pitchFamily="2" charset="-122"/>
                <a:ea typeface="宋体" pitchFamily="2" charset="-122"/>
              </a:rPr>
              <a:t>定义 </a:t>
            </a:r>
            <a:r>
              <a:rPr lang="en-US" altLang="zh-CN" sz="2200" b="1" dirty="0">
                <a:solidFill>
                  <a:srgbClr val="D60093"/>
                </a:solidFill>
                <a:latin typeface="宋体" pitchFamily="2" charset="-122"/>
                <a:ea typeface="宋体" pitchFamily="2" charset="-122"/>
              </a:rPr>
              <a:t>3.8 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设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NFA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(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K,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,f,S,Z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I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K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a∈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∪{ε}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，则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M(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I,a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定义如下： </a:t>
            </a:r>
          </a:p>
        </p:txBody>
      </p:sp>
      <p:grpSp>
        <p:nvGrpSpPr>
          <p:cNvPr id="2" name="Group 1027"/>
          <p:cNvGrpSpPr>
            <a:grpSpLocks/>
          </p:cNvGrpSpPr>
          <p:nvPr/>
        </p:nvGrpSpPr>
        <p:grpSpPr bwMode="auto">
          <a:xfrm>
            <a:off x="2460625" y="2209342"/>
            <a:ext cx="3733800" cy="761999"/>
            <a:chOff x="1488" y="1804"/>
            <a:chExt cx="2352" cy="480"/>
          </a:xfrm>
        </p:grpSpPr>
        <p:sp>
          <p:nvSpPr>
            <p:cNvPr id="27654" name="Text Box 1028"/>
            <p:cNvSpPr txBox="1">
              <a:spLocks noChangeArrowheads="1"/>
            </p:cNvSpPr>
            <p:nvPr/>
          </p:nvSpPr>
          <p:spPr bwMode="auto">
            <a:xfrm>
              <a:off x="2194" y="2044"/>
              <a:ext cx="62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eaLnBrk="1" hangingPunct="1"/>
              <a:r>
                <a:rPr lang="en-US" altLang="zh-CN" sz="2200" dirty="0">
                  <a:latin typeface="宋体" pitchFamily="2" charset="-122"/>
                  <a:ea typeface="宋体" pitchFamily="2" charset="-122"/>
                </a:rPr>
                <a:t>q </a:t>
              </a:r>
              <a:r>
                <a:rPr lang="en-US" altLang="zh-CN" sz="2200" dirty="0">
                  <a:latin typeface="宋体" pitchFamily="2" charset="-122"/>
                  <a:ea typeface="宋体" pitchFamily="2" charset="-122"/>
                  <a:sym typeface="Symbol" pitchFamily="18" charset="2"/>
                </a:rPr>
                <a:t></a:t>
              </a:r>
              <a:r>
                <a:rPr lang="en-US" altLang="zh-CN" sz="2200" dirty="0">
                  <a:latin typeface="宋体" pitchFamily="2" charset="-122"/>
                  <a:ea typeface="宋体" pitchFamily="2" charset="-122"/>
                </a:rPr>
                <a:t> I</a:t>
              </a:r>
              <a:endParaRPr lang="en-US" altLang="zh-CN" sz="2200" dirty="0">
                <a:latin typeface="宋体" pitchFamily="2" charset="-122"/>
                <a:ea typeface="宋体" pitchFamily="2" charset="-122"/>
                <a:sym typeface="Symbol" pitchFamily="18" charset="2"/>
              </a:endParaRPr>
            </a:p>
            <a:p>
              <a:pPr algn="l"/>
              <a:endParaRPr lang="en-US" altLang="zh-CN" sz="2200" dirty="0">
                <a:latin typeface="宋体" pitchFamily="2" charset="-122"/>
                <a:ea typeface="宋体" pitchFamily="2" charset="-122"/>
                <a:sym typeface="Symbol" pitchFamily="18" charset="2"/>
              </a:endParaRPr>
            </a:p>
          </p:txBody>
        </p:sp>
        <p:grpSp>
          <p:nvGrpSpPr>
            <p:cNvPr id="3" name="Group 1029"/>
            <p:cNvGrpSpPr>
              <a:grpSpLocks/>
            </p:cNvGrpSpPr>
            <p:nvPr/>
          </p:nvGrpSpPr>
          <p:grpSpPr bwMode="auto">
            <a:xfrm>
              <a:off x="1488" y="1804"/>
              <a:ext cx="2352" cy="342"/>
              <a:chOff x="0" y="281"/>
              <a:chExt cx="1210" cy="342"/>
            </a:xfrm>
          </p:grpSpPr>
          <p:sp>
            <p:nvSpPr>
              <p:cNvPr id="27656" name="Rectangle 1030"/>
              <p:cNvSpPr>
                <a:spLocks noChangeArrowheads="1"/>
              </p:cNvSpPr>
              <p:nvPr/>
            </p:nvSpPr>
            <p:spPr bwMode="auto">
              <a:xfrm>
                <a:off x="0" y="352"/>
                <a:ext cx="1210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1" hangingPunct="1"/>
                <a:endParaRPr lang="en-CA" altLang="zh-CN" sz="2200"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27657" name="Rectangle 1031"/>
              <p:cNvSpPr>
                <a:spLocks noChangeArrowheads="1"/>
              </p:cNvSpPr>
              <p:nvPr/>
            </p:nvSpPr>
            <p:spPr bwMode="auto">
              <a:xfrm>
                <a:off x="0" y="281"/>
                <a:ext cx="1210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1" hangingPunct="1"/>
                <a:r>
                  <a:rPr lang="en-US" altLang="zh-CN" sz="2200" b="1" dirty="0">
                    <a:latin typeface="宋体" pitchFamily="2" charset="-122"/>
                    <a:ea typeface="宋体" pitchFamily="2" charset="-122"/>
                  </a:rPr>
                  <a:t>M(</a:t>
                </a:r>
                <a:r>
                  <a:rPr lang="en-US" altLang="zh-CN" sz="2200" b="1" dirty="0" err="1">
                    <a:latin typeface="宋体" pitchFamily="2" charset="-122"/>
                    <a:ea typeface="宋体" pitchFamily="2" charset="-122"/>
                  </a:rPr>
                  <a:t>I,a</a:t>
                </a:r>
                <a:r>
                  <a:rPr lang="en-US" altLang="zh-CN" sz="2200" b="1" dirty="0">
                    <a:latin typeface="宋体" pitchFamily="2" charset="-122"/>
                    <a:ea typeface="宋体" pitchFamily="2" charset="-122"/>
                  </a:rPr>
                  <a:t>)</a:t>
                </a:r>
                <a:r>
                  <a:rPr lang="zh-CN" altLang="en-US" sz="2200" b="1" dirty="0">
                    <a:latin typeface="宋体" pitchFamily="2" charset="-122"/>
                    <a:ea typeface="宋体" pitchFamily="2" charset="-122"/>
                  </a:rPr>
                  <a:t>＝ ∪ </a:t>
                </a:r>
                <a:r>
                  <a:rPr lang="en-US" altLang="zh-CN" sz="2200" b="1" dirty="0">
                    <a:latin typeface="宋体" pitchFamily="2" charset="-122"/>
                    <a:ea typeface="宋体" pitchFamily="2" charset="-122"/>
                  </a:rPr>
                  <a:t>f(</a:t>
                </a:r>
                <a:r>
                  <a:rPr lang="en-US" altLang="zh-CN" sz="2200" b="1" dirty="0" err="1">
                    <a:latin typeface="宋体" pitchFamily="2" charset="-122"/>
                    <a:ea typeface="宋体" pitchFamily="2" charset="-122"/>
                  </a:rPr>
                  <a:t>q,a</a:t>
                </a:r>
                <a:r>
                  <a:rPr lang="zh-CN" altLang="en-US" sz="2200" b="1" dirty="0">
                    <a:latin typeface="宋体" pitchFamily="2" charset="-122"/>
                    <a:ea typeface="宋体" pitchFamily="2" charset="-122"/>
                  </a:rPr>
                  <a:t>）</a:t>
                </a:r>
              </a:p>
            </p:txBody>
          </p:sp>
        </p:grpSp>
      </p:grpSp>
      <p:sp>
        <p:nvSpPr>
          <p:cNvPr id="27653" name="Text Box 1032"/>
          <p:cNvSpPr txBox="1">
            <a:spLocks noChangeArrowheads="1"/>
          </p:cNvSpPr>
          <p:nvPr/>
        </p:nvSpPr>
        <p:spPr bwMode="auto">
          <a:xfrm>
            <a:off x="457200" y="2941181"/>
            <a:ext cx="81534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84200"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200" b="1" dirty="0">
                <a:solidFill>
                  <a:srgbClr val="D60093"/>
                </a:solidFill>
                <a:latin typeface="宋体" pitchFamily="2" charset="-122"/>
                <a:ea typeface="宋体" pitchFamily="2" charset="-122"/>
              </a:rPr>
              <a:t>定义 </a:t>
            </a:r>
            <a:r>
              <a:rPr lang="en-US" altLang="zh-CN" sz="2200" b="1" dirty="0">
                <a:solidFill>
                  <a:srgbClr val="D60093"/>
                </a:solidFill>
                <a:latin typeface="宋体" pitchFamily="2" charset="-122"/>
                <a:ea typeface="宋体" pitchFamily="2" charset="-122"/>
              </a:rPr>
              <a:t>3.9 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设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NFA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(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K,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,f,S,Z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I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K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，则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ε_closure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(I)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定义如下：</a:t>
            </a:r>
          </a:p>
          <a:p>
            <a:pPr indent="584200"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⑴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I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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ε_closure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(I)</a:t>
            </a:r>
          </a:p>
          <a:p>
            <a:pPr indent="584200"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⑵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ε_closure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(I),ε)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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ε_closure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(I)</a:t>
            </a:r>
          </a:p>
          <a:p>
            <a:pPr indent="584200"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⑶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重复⑵，直到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ε_closure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(I)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，不再扩大为止。 </a:t>
            </a:r>
          </a:p>
        </p:txBody>
      </p:sp>
      <p:sp>
        <p:nvSpPr>
          <p:cNvPr id="10" name="Rectangle 4099"/>
          <p:cNvSpPr>
            <a:spLocks noChangeArrowheads="1"/>
          </p:cNvSpPr>
          <p:nvPr/>
        </p:nvSpPr>
        <p:spPr bwMode="auto">
          <a:xfrm>
            <a:off x="-76200" y="228600"/>
            <a:ext cx="792480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627063"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状态集合的映射和闭包运算</a:t>
            </a:r>
            <a:endParaRPr lang="zh-CN" altLang="en-US" sz="2800" b="1" dirty="0">
              <a:solidFill>
                <a:srgbClr val="C00000"/>
              </a:solidFill>
              <a:latin typeface="黑体" pitchFamily="49" charset="-122"/>
              <a:ea typeface="黑体" pitchFamily="49" charset="-122"/>
              <a:sym typeface="Symbol" pitchFamily="18" charset="2"/>
            </a:endParaRP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24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762000" y="942975"/>
            <a:ext cx="7620000" cy="85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000" b="1" dirty="0">
                <a:latin typeface="Times New Roman" pitchFamily="18" charset="0"/>
              </a:rPr>
              <a:t>        </a:t>
            </a:r>
            <a:r>
              <a:rPr lang="zh-CN" altLang="en-US" sz="2000" b="1" dirty="0">
                <a:latin typeface="Times New Roman" pitchFamily="18" charset="0"/>
              </a:rPr>
              <a:t>例 </a:t>
            </a:r>
            <a:r>
              <a:rPr lang="en-US" altLang="zh-CN" sz="2000" b="1" dirty="0">
                <a:latin typeface="Times New Roman" pitchFamily="18" charset="0"/>
              </a:rPr>
              <a:t>3.6  </a:t>
            </a:r>
            <a:r>
              <a:rPr lang="zh-CN" altLang="en-US" sz="2000" b="1" dirty="0">
                <a:latin typeface="Times New Roman" pitchFamily="18" charset="0"/>
              </a:rPr>
              <a:t>设</a:t>
            </a:r>
            <a:r>
              <a:rPr lang="en-US" altLang="zh-CN" sz="2000" b="1" dirty="0">
                <a:latin typeface="Times New Roman" pitchFamily="18" charset="0"/>
              </a:rPr>
              <a:t>NFA M</a:t>
            </a:r>
            <a:r>
              <a:rPr lang="zh-CN" altLang="en-US" sz="2000" b="1" dirty="0">
                <a:latin typeface="Times New Roman" pitchFamily="18" charset="0"/>
              </a:rPr>
              <a:t>＝（</a:t>
            </a:r>
            <a:r>
              <a:rPr lang="en-US" altLang="zh-CN" sz="2000" b="1" dirty="0" err="1">
                <a:latin typeface="Times New Roman" pitchFamily="18" charset="0"/>
              </a:rPr>
              <a:t>K,</a:t>
            </a:r>
            <a:r>
              <a:rPr lang="en-US" altLang="zh-CN" sz="2000" b="1" dirty="0" err="1">
                <a:latin typeface="Times New Roman" pitchFamily="18" charset="0"/>
                <a:sym typeface="Symbol" pitchFamily="18" charset="2"/>
              </a:rPr>
              <a:t></a:t>
            </a:r>
            <a:r>
              <a:rPr lang="en-US" altLang="zh-CN" sz="2000" b="1" dirty="0" err="1">
                <a:latin typeface="Times New Roman" pitchFamily="18" charset="0"/>
              </a:rPr>
              <a:t>,f,S,Z</a:t>
            </a:r>
            <a:r>
              <a:rPr lang="zh-CN" altLang="en-US" sz="2000" b="1" dirty="0">
                <a:latin typeface="Times New Roman" pitchFamily="18" charset="0"/>
              </a:rPr>
              <a:t>）定义如下，给出计算</a:t>
            </a:r>
            <a:r>
              <a:rPr lang="en-US" altLang="zh-CN" sz="2000" b="1" dirty="0" err="1">
                <a:latin typeface="Times New Roman" pitchFamily="18" charset="0"/>
              </a:rPr>
              <a:t>ε_closure</a:t>
            </a:r>
            <a:r>
              <a:rPr lang="en-US" altLang="zh-CN" sz="2000" b="1" dirty="0">
                <a:latin typeface="Times New Roman" pitchFamily="18" charset="0"/>
              </a:rPr>
              <a:t>({3</a:t>
            </a:r>
            <a:r>
              <a:rPr lang="zh-CN" altLang="en-US" sz="2000" b="1" dirty="0">
                <a:latin typeface="Times New Roman" pitchFamily="18" charset="0"/>
              </a:rPr>
              <a:t>，</a:t>
            </a:r>
            <a:r>
              <a:rPr lang="en-US" altLang="zh-CN" sz="2000" b="1" dirty="0">
                <a:latin typeface="Times New Roman" pitchFamily="18" charset="0"/>
              </a:rPr>
              <a:t>8})</a:t>
            </a:r>
            <a:r>
              <a:rPr lang="zh-CN" altLang="en-US" sz="2000" b="1" dirty="0">
                <a:latin typeface="Times New Roman" pitchFamily="18" charset="0"/>
              </a:rPr>
              <a:t>过程。</a:t>
            </a:r>
          </a:p>
        </p:txBody>
      </p:sp>
      <p:grpSp>
        <p:nvGrpSpPr>
          <p:cNvPr id="2" name="Group 93"/>
          <p:cNvGrpSpPr>
            <a:grpSpLocks/>
          </p:cNvGrpSpPr>
          <p:nvPr/>
        </p:nvGrpSpPr>
        <p:grpSpPr bwMode="auto">
          <a:xfrm>
            <a:off x="1143000" y="1905000"/>
            <a:ext cx="6858000" cy="3352800"/>
            <a:chOff x="720" y="1104"/>
            <a:chExt cx="4320" cy="1824"/>
          </a:xfrm>
        </p:grpSpPr>
        <p:sp>
          <p:nvSpPr>
            <p:cNvPr id="28678" name="Rectangle 66"/>
            <p:cNvSpPr>
              <a:spLocks noChangeArrowheads="1"/>
            </p:cNvSpPr>
            <p:nvPr/>
          </p:nvSpPr>
          <p:spPr bwMode="auto">
            <a:xfrm>
              <a:off x="2187" y="1508"/>
              <a:ext cx="2832" cy="1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endParaRPr lang="en-CA" altLang="zh-CN"/>
            </a:p>
          </p:txBody>
        </p:sp>
        <p:grpSp>
          <p:nvGrpSpPr>
            <p:cNvPr id="3" name="Group 63"/>
            <p:cNvGrpSpPr>
              <a:grpSpLocks/>
            </p:cNvGrpSpPr>
            <p:nvPr/>
          </p:nvGrpSpPr>
          <p:grpSpPr bwMode="auto">
            <a:xfrm>
              <a:off x="1617" y="1914"/>
              <a:ext cx="290" cy="279"/>
              <a:chOff x="3663" y="3452"/>
              <a:chExt cx="450" cy="474"/>
            </a:xfrm>
          </p:grpSpPr>
          <p:sp>
            <p:nvSpPr>
              <p:cNvPr id="28739" name="Oval 65"/>
              <p:cNvSpPr>
                <a:spLocks noChangeArrowheads="1"/>
              </p:cNvSpPr>
              <p:nvPr/>
            </p:nvSpPr>
            <p:spPr bwMode="auto">
              <a:xfrm>
                <a:off x="3663" y="3452"/>
                <a:ext cx="450" cy="45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CA" altLang="zh-CN"/>
              </a:p>
            </p:txBody>
          </p:sp>
          <p:sp>
            <p:nvSpPr>
              <p:cNvPr id="28740" name="Text Box 64"/>
              <p:cNvSpPr txBox="1">
                <a:spLocks noChangeArrowheads="1"/>
              </p:cNvSpPr>
              <p:nvPr/>
            </p:nvSpPr>
            <p:spPr bwMode="auto">
              <a:xfrm>
                <a:off x="3678" y="3476"/>
                <a:ext cx="405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r>
                  <a:rPr lang="en-US" altLang="zh-CN" b="1">
                    <a:latin typeface="Times New Roman" pitchFamily="18" charset="0"/>
                  </a:rPr>
                  <a:t>1</a:t>
                </a:r>
              </a:p>
              <a:p>
                <a:endParaRPr lang="en-US" altLang="zh-CN" b="1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58"/>
            <p:cNvGrpSpPr>
              <a:grpSpLocks/>
            </p:cNvGrpSpPr>
            <p:nvPr/>
          </p:nvGrpSpPr>
          <p:grpSpPr bwMode="auto">
            <a:xfrm>
              <a:off x="4693" y="1938"/>
              <a:ext cx="347" cy="311"/>
              <a:chOff x="9165" y="3419"/>
              <a:chExt cx="540" cy="526"/>
            </a:xfrm>
          </p:grpSpPr>
          <p:grpSp>
            <p:nvGrpSpPr>
              <p:cNvPr id="5" name="Group 60"/>
              <p:cNvGrpSpPr>
                <a:grpSpLocks/>
              </p:cNvGrpSpPr>
              <p:nvPr/>
            </p:nvGrpSpPr>
            <p:grpSpPr bwMode="auto">
              <a:xfrm>
                <a:off x="9165" y="3419"/>
                <a:ext cx="510" cy="526"/>
                <a:chOff x="9165" y="3419"/>
                <a:chExt cx="510" cy="526"/>
              </a:xfrm>
            </p:grpSpPr>
            <p:sp>
              <p:nvSpPr>
                <p:cNvPr id="28737" name="Oval 62"/>
                <p:cNvSpPr>
                  <a:spLocks noChangeArrowheads="1"/>
                </p:cNvSpPr>
                <p:nvPr/>
              </p:nvSpPr>
              <p:spPr bwMode="auto">
                <a:xfrm>
                  <a:off x="9195" y="3456"/>
                  <a:ext cx="450" cy="453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hangingPunct="1"/>
                  <a:endParaRPr lang="en-CA" altLang="zh-CN"/>
                </a:p>
              </p:txBody>
            </p:sp>
            <p:sp>
              <p:nvSpPr>
                <p:cNvPr id="28738" name="Oval 61"/>
                <p:cNvSpPr>
                  <a:spLocks noChangeArrowheads="1"/>
                </p:cNvSpPr>
                <p:nvPr/>
              </p:nvSpPr>
              <p:spPr bwMode="auto">
                <a:xfrm>
                  <a:off x="9165" y="3419"/>
                  <a:ext cx="510" cy="526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hangingPunct="1"/>
                  <a:endParaRPr lang="en-CA" altLang="zh-CN"/>
                </a:p>
              </p:txBody>
            </p:sp>
          </p:grpSp>
          <p:sp>
            <p:nvSpPr>
              <p:cNvPr id="28736" name="Text Box 59"/>
              <p:cNvSpPr txBox="1">
                <a:spLocks noChangeArrowheads="1"/>
              </p:cNvSpPr>
              <p:nvPr/>
            </p:nvSpPr>
            <p:spPr bwMode="auto">
              <a:xfrm>
                <a:off x="9165" y="3471"/>
                <a:ext cx="540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r>
                  <a:rPr lang="en-US" altLang="zh-CN" b="1">
                    <a:latin typeface="Times New Roman" pitchFamily="18" charset="0"/>
                  </a:rPr>
                  <a:t>10</a:t>
                </a:r>
              </a:p>
              <a:p>
                <a:endParaRPr lang="en-US" altLang="zh-CN" b="1">
                  <a:latin typeface="Times New Roman" pitchFamily="18" charset="0"/>
                </a:endParaRPr>
              </a:p>
            </p:txBody>
          </p:sp>
        </p:grpSp>
        <p:grpSp>
          <p:nvGrpSpPr>
            <p:cNvPr id="6" name="Group 54"/>
            <p:cNvGrpSpPr>
              <a:grpSpLocks/>
            </p:cNvGrpSpPr>
            <p:nvPr/>
          </p:nvGrpSpPr>
          <p:grpSpPr bwMode="auto">
            <a:xfrm>
              <a:off x="720" y="1862"/>
              <a:ext cx="538" cy="303"/>
              <a:chOff x="1980" y="3364"/>
              <a:chExt cx="837" cy="515"/>
            </a:xfrm>
          </p:grpSpPr>
          <p:sp>
            <p:nvSpPr>
              <p:cNvPr id="28732" name="Oval 57"/>
              <p:cNvSpPr>
                <a:spLocks noChangeArrowheads="1"/>
              </p:cNvSpPr>
              <p:nvPr/>
            </p:nvSpPr>
            <p:spPr bwMode="auto">
              <a:xfrm>
                <a:off x="2367" y="3426"/>
                <a:ext cx="450" cy="45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CA" altLang="zh-CN"/>
              </a:p>
            </p:txBody>
          </p:sp>
          <p:sp>
            <p:nvSpPr>
              <p:cNvPr id="28733" name="Text Box 56"/>
              <p:cNvSpPr txBox="1">
                <a:spLocks noChangeArrowheads="1"/>
              </p:cNvSpPr>
              <p:nvPr/>
            </p:nvSpPr>
            <p:spPr bwMode="auto">
              <a:xfrm>
                <a:off x="2382" y="3420"/>
                <a:ext cx="405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r>
                  <a:rPr lang="en-US" altLang="zh-CN" b="1">
                    <a:latin typeface="Times New Roman" pitchFamily="18" charset="0"/>
                  </a:rPr>
                  <a:t>0</a:t>
                </a:r>
              </a:p>
              <a:p>
                <a:endParaRPr lang="en-US" altLang="zh-CN" b="1">
                  <a:latin typeface="Times New Roman" pitchFamily="18" charset="0"/>
                </a:endParaRPr>
              </a:p>
            </p:txBody>
          </p:sp>
          <p:sp>
            <p:nvSpPr>
              <p:cNvPr id="28734" name="Text Box 55"/>
              <p:cNvSpPr txBox="1">
                <a:spLocks noChangeArrowheads="1"/>
              </p:cNvSpPr>
              <p:nvPr/>
            </p:nvSpPr>
            <p:spPr bwMode="auto">
              <a:xfrm>
                <a:off x="1980" y="3364"/>
                <a:ext cx="537" cy="3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r>
                  <a:rPr lang="en-US" altLang="zh-CN" b="1">
                    <a:latin typeface="Times New Roman" pitchFamily="18" charset="0"/>
                    <a:sym typeface="Symbol" pitchFamily="18" charset="2"/>
                  </a:rPr>
                  <a:t></a:t>
                </a:r>
                <a:endParaRPr lang="en-US" altLang="zh-CN" b="1"/>
              </a:p>
              <a:p>
                <a:endParaRPr lang="en-US" altLang="zh-CN" b="1">
                  <a:latin typeface="Times New Roman" pitchFamily="18" charset="0"/>
                  <a:sym typeface="Symbol" pitchFamily="18" charset="2"/>
                </a:endParaRPr>
              </a:p>
            </p:txBody>
          </p:sp>
        </p:grpSp>
        <p:sp>
          <p:nvSpPr>
            <p:cNvPr id="28682" name="Text Box 53"/>
            <p:cNvSpPr txBox="1">
              <a:spLocks noChangeArrowheads="1"/>
            </p:cNvSpPr>
            <p:nvPr/>
          </p:nvSpPr>
          <p:spPr bwMode="auto">
            <a:xfrm>
              <a:off x="2474" y="1461"/>
              <a:ext cx="260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</a:rPr>
                <a:t>a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28683" name="Text Box 52"/>
            <p:cNvSpPr txBox="1">
              <a:spLocks noChangeArrowheads="1"/>
            </p:cNvSpPr>
            <p:nvPr/>
          </p:nvSpPr>
          <p:spPr bwMode="auto">
            <a:xfrm>
              <a:off x="1239" y="1831"/>
              <a:ext cx="26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宋体" charset="-122"/>
                </a:rPr>
                <a:t>ε</a:t>
              </a:r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28684" name="Text Box 51"/>
            <p:cNvSpPr txBox="1">
              <a:spLocks noChangeArrowheads="1"/>
            </p:cNvSpPr>
            <p:nvPr/>
          </p:nvSpPr>
          <p:spPr bwMode="auto">
            <a:xfrm>
              <a:off x="1791" y="1672"/>
              <a:ext cx="29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宋体" charset="-122"/>
                </a:rPr>
                <a:t>ε</a:t>
              </a:r>
              <a:endParaRPr lang="en-US" altLang="zh-CN" b="1"/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grpSp>
          <p:nvGrpSpPr>
            <p:cNvPr id="7" name="Group 48"/>
            <p:cNvGrpSpPr>
              <a:grpSpLocks/>
            </p:cNvGrpSpPr>
            <p:nvPr/>
          </p:nvGrpSpPr>
          <p:grpSpPr bwMode="auto">
            <a:xfrm>
              <a:off x="2167" y="1555"/>
              <a:ext cx="289" cy="280"/>
              <a:chOff x="4518" y="2844"/>
              <a:chExt cx="450" cy="474"/>
            </a:xfrm>
          </p:grpSpPr>
          <p:sp>
            <p:nvSpPr>
              <p:cNvPr id="28730" name="Oval 50"/>
              <p:cNvSpPr>
                <a:spLocks noChangeArrowheads="1"/>
              </p:cNvSpPr>
              <p:nvPr/>
            </p:nvSpPr>
            <p:spPr bwMode="auto">
              <a:xfrm>
                <a:off x="4518" y="2844"/>
                <a:ext cx="450" cy="45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CA" altLang="zh-CN"/>
              </a:p>
            </p:txBody>
          </p:sp>
          <p:sp>
            <p:nvSpPr>
              <p:cNvPr id="28731" name="Text Box 49"/>
              <p:cNvSpPr txBox="1">
                <a:spLocks noChangeArrowheads="1"/>
              </p:cNvSpPr>
              <p:nvPr/>
            </p:nvSpPr>
            <p:spPr bwMode="auto">
              <a:xfrm>
                <a:off x="4533" y="2868"/>
                <a:ext cx="405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r>
                  <a:rPr lang="en-US" altLang="zh-CN" b="1">
                    <a:latin typeface="Times New Roman" pitchFamily="18" charset="0"/>
                  </a:rPr>
                  <a:t>2</a:t>
                </a:r>
              </a:p>
              <a:p>
                <a:endParaRPr lang="en-US" altLang="zh-CN" b="1">
                  <a:latin typeface="Times New Roman" pitchFamily="18" charset="0"/>
                </a:endParaRPr>
              </a:p>
            </p:txBody>
          </p:sp>
        </p:grpSp>
        <p:grpSp>
          <p:nvGrpSpPr>
            <p:cNvPr id="8" name="Group 45"/>
            <p:cNvGrpSpPr>
              <a:grpSpLocks/>
            </p:cNvGrpSpPr>
            <p:nvPr/>
          </p:nvGrpSpPr>
          <p:grpSpPr bwMode="auto">
            <a:xfrm>
              <a:off x="2186" y="2266"/>
              <a:ext cx="290" cy="280"/>
              <a:chOff x="4548" y="4050"/>
              <a:chExt cx="450" cy="474"/>
            </a:xfrm>
          </p:grpSpPr>
          <p:sp>
            <p:nvSpPr>
              <p:cNvPr id="28728" name="Oval 47"/>
              <p:cNvSpPr>
                <a:spLocks noChangeArrowheads="1"/>
              </p:cNvSpPr>
              <p:nvPr/>
            </p:nvSpPr>
            <p:spPr bwMode="auto">
              <a:xfrm>
                <a:off x="4548" y="4050"/>
                <a:ext cx="450" cy="45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CA" altLang="zh-CN"/>
              </a:p>
            </p:txBody>
          </p:sp>
          <p:sp>
            <p:nvSpPr>
              <p:cNvPr id="28729" name="Text Box 46"/>
              <p:cNvSpPr txBox="1">
                <a:spLocks noChangeArrowheads="1"/>
              </p:cNvSpPr>
              <p:nvPr/>
            </p:nvSpPr>
            <p:spPr bwMode="auto">
              <a:xfrm>
                <a:off x="4563" y="4074"/>
                <a:ext cx="405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r>
                  <a:rPr lang="en-US" altLang="zh-CN" b="1">
                    <a:latin typeface="Times New Roman" pitchFamily="18" charset="0"/>
                  </a:rPr>
                  <a:t>4</a:t>
                </a:r>
              </a:p>
              <a:p>
                <a:endParaRPr lang="en-US" altLang="zh-CN" b="1">
                  <a:latin typeface="Times New Roman" pitchFamily="18" charset="0"/>
                </a:endParaRPr>
              </a:p>
            </p:txBody>
          </p:sp>
        </p:grpSp>
        <p:grpSp>
          <p:nvGrpSpPr>
            <p:cNvPr id="9" name="Group 42"/>
            <p:cNvGrpSpPr>
              <a:grpSpLocks/>
            </p:cNvGrpSpPr>
            <p:nvPr/>
          </p:nvGrpSpPr>
          <p:grpSpPr bwMode="auto">
            <a:xfrm>
              <a:off x="2813" y="1564"/>
              <a:ext cx="290" cy="280"/>
              <a:chOff x="5583" y="2844"/>
              <a:chExt cx="450" cy="474"/>
            </a:xfrm>
          </p:grpSpPr>
          <p:sp>
            <p:nvSpPr>
              <p:cNvPr id="28726" name="Oval 44"/>
              <p:cNvSpPr>
                <a:spLocks noChangeArrowheads="1"/>
              </p:cNvSpPr>
              <p:nvPr/>
            </p:nvSpPr>
            <p:spPr bwMode="auto">
              <a:xfrm>
                <a:off x="5583" y="2844"/>
                <a:ext cx="450" cy="45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CA" altLang="zh-CN"/>
              </a:p>
            </p:txBody>
          </p:sp>
          <p:sp>
            <p:nvSpPr>
              <p:cNvPr id="28727" name="Text Box 43"/>
              <p:cNvSpPr txBox="1">
                <a:spLocks noChangeArrowheads="1"/>
              </p:cNvSpPr>
              <p:nvPr/>
            </p:nvSpPr>
            <p:spPr bwMode="auto">
              <a:xfrm>
                <a:off x="5598" y="2868"/>
                <a:ext cx="405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r>
                  <a:rPr lang="en-US" altLang="zh-CN" b="1">
                    <a:latin typeface="Times New Roman" pitchFamily="18" charset="0"/>
                  </a:rPr>
                  <a:t>3</a:t>
                </a:r>
              </a:p>
              <a:p>
                <a:endParaRPr lang="en-US" altLang="zh-CN" b="1">
                  <a:latin typeface="Times New Roman" pitchFamily="18" charset="0"/>
                </a:endParaRPr>
              </a:p>
            </p:txBody>
          </p:sp>
        </p:grpSp>
        <p:grpSp>
          <p:nvGrpSpPr>
            <p:cNvPr id="10" name="Group 39"/>
            <p:cNvGrpSpPr>
              <a:grpSpLocks/>
            </p:cNvGrpSpPr>
            <p:nvPr/>
          </p:nvGrpSpPr>
          <p:grpSpPr bwMode="auto">
            <a:xfrm>
              <a:off x="2833" y="2275"/>
              <a:ext cx="289" cy="280"/>
              <a:chOff x="5613" y="4050"/>
              <a:chExt cx="450" cy="474"/>
            </a:xfrm>
          </p:grpSpPr>
          <p:sp>
            <p:nvSpPr>
              <p:cNvPr id="28724" name="Oval 41"/>
              <p:cNvSpPr>
                <a:spLocks noChangeArrowheads="1"/>
              </p:cNvSpPr>
              <p:nvPr/>
            </p:nvSpPr>
            <p:spPr bwMode="auto">
              <a:xfrm>
                <a:off x="5613" y="4050"/>
                <a:ext cx="450" cy="45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CA" altLang="zh-CN"/>
              </a:p>
            </p:txBody>
          </p:sp>
          <p:sp>
            <p:nvSpPr>
              <p:cNvPr id="28725" name="Text Box 40"/>
              <p:cNvSpPr txBox="1">
                <a:spLocks noChangeArrowheads="1"/>
              </p:cNvSpPr>
              <p:nvPr/>
            </p:nvSpPr>
            <p:spPr bwMode="auto">
              <a:xfrm>
                <a:off x="5628" y="4074"/>
                <a:ext cx="405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r>
                  <a:rPr lang="en-US" altLang="zh-CN" b="1">
                    <a:latin typeface="Times New Roman" pitchFamily="18" charset="0"/>
                  </a:rPr>
                  <a:t>5</a:t>
                </a:r>
              </a:p>
              <a:p>
                <a:endParaRPr lang="en-US" altLang="zh-CN" b="1">
                  <a:latin typeface="Times New Roman" pitchFamily="18" charset="0"/>
                </a:endParaRPr>
              </a:p>
            </p:txBody>
          </p:sp>
        </p:grpSp>
        <p:grpSp>
          <p:nvGrpSpPr>
            <p:cNvPr id="11" name="Group 36"/>
            <p:cNvGrpSpPr>
              <a:grpSpLocks/>
            </p:cNvGrpSpPr>
            <p:nvPr/>
          </p:nvGrpSpPr>
          <p:grpSpPr bwMode="auto">
            <a:xfrm>
              <a:off x="3383" y="1959"/>
              <a:ext cx="289" cy="279"/>
              <a:chOff x="6543" y="3453"/>
              <a:chExt cx="450" cy="474"/>
            </a:xfrm>
          </p:grpSpPr>
          <p:sp>
            <p:nvSpPr>
              <p:cNvPr id="28722" name="Oval 38"/>
              <p:cNvSpPr>
                <a:spLocks noChangeArrowheads="1"/>
              </p:cNvSpPr>
              <p:nvPr/>
            </p:nvSpPr>
            <p:spPr bwMode="auto">
              <a:xfrm>
                <a:off x="6543" y="3453"/>
                <a:ext cx="450" cy="45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CA" altLang="zh-CN"/>
              </a:p>
            </p:txBody>
          </p:sp>
          <p:sp>
            <p:nvSpPr>
              <p:cNvPr id="28723" name="Text Box 37"/>
              <p:cNvSpPr txBox="1">
                <a:spLocks noChangeArrowheads="1"/>
              </p:cNvSpPr>
              <p:nvPr/>
            </p:nvSpPr>
            <p:spPr bwMode="auto">
              <a:xfrm>
                <a:off x="6558" y="3477"/>
                <a:ext cx="405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r>
                  <a:rPr lang="en-US" altLang="zh-CN" b="1">
                    <a:latin typeface="Times New Roman" pitchFamily="18" charset="0"/>
                  </a:rPr>
                  <a:t>6</a:t>
                </a:r>
              </a:p>
              <a:p>
                <a:endParaRPr lang="en-US" altLang="zh-CN" b="1">
                  <a:latin typeface="Times New Roman" pitchFamily="18" charset="0"/>
                </a:endParaRPr>
              </a:p>
            </p:txBody>
          </p:sp>
        </p:grpSp>
        <p:grpSp>
          <p:nvGrpSpPr>
            <p:cNvPr id="12" name="Group 33"/>
            <p:cNvGrpSpPr>
              <a:grpSpLocks/>
            </p:cNvGrpSpPr>
            <p:nvPr/>
          </p:nvGrpSpPr>
          <p:grpSpPr bwMode="auto">
            <a:xfrm>
              <a:off x="3392" y="2643"/>
              <a:ext cx="290" cy="280"/>
              <a:chOff x="6558" y="4599"/>
              <a:chExt cx="450" cy="474"/>
            </a:xfrm>
          </p:grpSpPr>
          <p:sp>
            <p:nvSpPr>
              <p:cNvPr id="28720" name="Oval 35"/>
              <p:cNvSpPr>
                <a:spLocks noChangeArrowheads="1"/>
              </p:cNvSpPr>
              <p:nvPr/>
            </p:nvSpPr>
            <p:spPr bwMode="auto">
              <a:xfrm>
                <a:off x="6558" y="4599"/>
                <a:ext cx="450" cy="45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CA" altLang="zh-CN"/>
              </a:p>
            </p:txBody>
          </p:sp>
          <p:sp>
            <p:nvSpPr>
              <p:cNvPr id="28721" name="Text Box 34"/>
              <p:cNvSpPr txBox="1">
                <a:spLocks noChangeArrowheads="1"/>
              </p:cNvSpPr>
              <p:nvPr/>
            </p:nvSpPr>
            <p:spPr bwMode="auto">
              <a:xfrm>
                <a:off x="6573" y="4623"/>
                <a:ext cx="405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r>
                  <a:rPr lang="en-US" altLang="zh-CN" b="1">
                    <a:latin typeface="Times New Roman" pitchFamily="18" charset="0"/>
                  </a:rPr>
                  <a:t>7</a:t>
                </a:r>
              </a:p>
              <a:p>
                <a:endParaRPr lang="en-US" altLang="zh-CN" b="1">
                  <a:latin typeface="Times New Roman" pitchFamily="18" charset="0"/>
                </a:endParaRPr>
              </a:p>
            </p:txBody>
          </p:sp>
        </p:grpSp>
        <p:grpSp>
          <p:nvGrpSpPr>
            <p:cNvPr id="13" name="Group 30"/>
            <p:cNvGrpSpPr>
              <a:grpSpLocks/>
            </p:cNvGrpSpPr>
            <p:nvPr/>
          </p:nvGrpSpPr>
          <p:grpSpPr bwMode="auto">
            <a:xfrm>
              <a:off x="4058" y="2648"/>
              <a:ext cx="289" cy="280"/>
              <a:chOff x="7713" y="4623"/>
              <a:chExt cx="450" cy="474"/>
            </a:xfrm>
          </p:grpSpPr>
          <p:sp>
            <p:nvSpPr>
              <p:cNvPr id="28718" name="Oval 32"/>
              <p:cNvSpPr>
                <a:spLocks noChangeArrowheads="1"/>
              </p:cNvSpPr>
              <p:nvPr/>
            </p:nvSpPr>
            <p:spPr bwMode="auto">
              <a:xfrm>
                <a:off x="7713" y="4623"/>
                <a:ext cx="450" cy="45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CA" altLang="zh-CN"/>
              </a:p>
            </p:txBody>
          </p:sp>
          <p:sp>
            <p:nvSpPr>
              <p:cNvPr id="28719" name="Text Box 31"/>
              <p:cNvSpPr txBox="1">
                <a:spLocks noChangeArrowheads="1"/>
              </p:cNvSpPr>
              <p:nvPr/>
            </p:nvSpPr>
            <p:spPr bwMode="auto">
              <a:xfrm>
                <a:off x="7728" y="4647"/>
                <a:ext cx="405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r>
                  <a:rPr lang="en-US" altLang="zh-CN" b="1">
                    <a:latin typeface="Times New Roman" pitchFamily="18" charset="0"/>
                  </a:rPr>
                  <a:t>8</a:t>
                </a:r>
              </a:p>
              <a:p>
                <a:endParaRPr lang="en-US" altLang="zh-CN" b="1">
                  <a:latin typeface="Times New Roman" pitchFamily="18" charset="0"/>
                </a:endParaRPr>
              </a:p>
            </p:txBody>
          </p:sp>
        </p:grpSp>
        <p:grpSp>
          <p:nvGrpSpPr>
            <p:cNvPr id="14" name="Group 27"/>
            <p:cNvGrpSpPr>
              <a:grpSpLocks/>
            </p:cNvGrpSpPr>
            <p:nvPr/>
          </p:nvGrpSpPr>
          <p:grpSpPr bwMode="auto">
            <a:xfrm>
              <a:off x="4048" y="1967"/>
              <a:ext cx="290" cy="280"/>
              <a:chOff x="7698" y="3483"/>
              <a:chExt cx="450" cy="474"/>
            </a:xfrm>
          </p:grpSpPr>
          <p:sp>
            <p:nvSpPr>
              <p:cNvPr id="28716" name="Oval 29"/>
              <p:cNvSpPr>
                <a:spLocks noChangeArrowheads="1"/>
              </p:cNvSpPr>
              <p:nvPr/>
            </p:nvSpPr>
            <p:spPr bwMode="auto">
              <a:xfrm>
                <a:off x="7698" y="3483"/>
                <a:ext cx="450" cy="45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CA" altLang="zh-CN"/>
              </a:p>
            </p:txBody>
          </p:sp>
          <p:sp>
            <p:nvSpPr>
              <p:cNvPr id="28717" name="Text Box 28"/>
              <p:cNvSpPr txBox="1">
                <a:spLocks noChangeArrowheads="1"/>
              </p:cNvSpPr>
              <p:nvPr/>
            </p:nvSpPr>
            <p:spPr bwMode="auto">
              <a:xfrm>
                <a:off x="7713" y="3507"/>
                <a:ext cx="405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r>
                  <a:rPr lang="en-US" altLang="zh-CN" b="1">
                    <a:latin typeface="Times New Roman" pitchFamily="18" charset="0"/>
                  </a:rPr>
                  <a:t>9</a:t>
                </a:r>
              </a:p>
              <a:p>
                <a:endParaRPr lang="en-US" altLang="zh-CN" b="1">
                  <a:latin typeface="Times New Roman" pitchFamily="18" charset="0"/>
                </a:endParaRPr>
              </a:p>
            </p:txBody>
          </p:sp>
        </p:grpSp>
        <p:sp>
          <p:nvSpPr>
            <p:cNvPr id="28693" name="Line 26"/>
            <p:cNvSpPr>
              <a:spLocks noChangeShapeType="1"/>
            </p:cNvSpPr>
            <p:nvPr/>
          </p:nvSpPr>
          <p:spPr bwMode="auto">
            <a:xfrm>
              <a:off x="1268" y="2042"/>
              <a:ext cx="34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4" name="Line 25"/>
            <p:cNvSpPr>
              <a:spLocks noChangeShapeType="1"/>
            </p:cNvSpPr>
            <p:nvPr/>
          </p:nvSpPr>
          <p:spPr bwMode="auto">
            <a:xfrm>
              <a:off x="3699" y="2769"/>
              <a:ext cx="34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5" name="Line 24"/>
            <p:cNvSpPr>
              <a:spLocks noChangeShapeType="1"/>
            </p:cNvSpPr>
            <p:nvPr/>
          </p:nvSpPr>
          <p:spPr bwMode="auto">
            <a:xfrm>
              <a:off x="4345" y="2095"/>
              <a:ext cx="3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6" name="Line 23"/>
            <p:cNvSpPr>
              <a:spLocks noChangeShapeType="1"/>
            </p:cNvSpPr>
            <p:nvPr/>
          </p:nvSpPr>
          <p:spPr bwMode="auto">
            <a:xfrm>
              <a:off x="2455" y="1713"/>
              <a:ext cx="34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7" name="Line 22"/>
            <p:cNvSpPr>
              <a:spLocks noChangeShapeType="1"/>
            </p:cNvSpPr>
            <p:nvPr/>
          </p:nvSpPr>
          <p:spPr bwMode="auto">
            <a:xfrm>
              <a:off x="2474" y="2410"/>
              <a:ext cx="34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8" name="Line 21"/>
            <p:cNvSpPr>
              <a:spLocks noChangeShapeType="1"/>
            </p:cNvSpPr>
            <p:nvPr/>
          </p:nvSpPr>
          <p:spPr bwMode="auto">
            <a:xfrm flipV="1">
              <a:off x="1876" y="1739"/>
              <a:ext cx="318" cy="19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9" name="Line 20"/>
            <p:cNvSpPr>
              <a:spLocks noChangeShapeType="1"/>
            </p:cNvSpPr>
            <p:nvPr/>
          </p:nvSpPr>
          <p:spPr bwMode="auto">
            <a:xfrm rot="10800000" flipV="1">
              <a:off x="3111" y="2185"/>
              <a:ext cx="318" cy="1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0" name="Line 19"/>
            <p:cNvSpPr>
              <a:spLocks noChangeShapeType="1"/>
            </p:cNvSpPr>
            <p:nvPr/>
          </p:nvSpPr>
          <p:spPr bwMode="auto">
            <a:xfrm rot="14982955" flipV="1">
              <a:off x="3124" y="1760"/>
              <a:ext cx="292" cy="21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1" name="Line 18"/>
            <p:cNvSpPr>
              <a:spLocks noChangeShapeType="1"/>
            </p:cNvSpPr>
            <p:nvPr/>
          </p:nvSpPr>
          <p:spPr bwMode="auto">
            <a:xfrm rot="14982955" flipV="1">
              <a:off x="1864" y="2174"/>
              <a:ext cx="292" cy="21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2" name="Line 17"/>
            <p:cNvSpPr>
              <a:spLocks noChangeShapeType="1"/>
            </p:cNvSpPr>
            <p:nvPr/>
          </p:nvSpPr>
          <p:spPr bwMode="auto">
            <a:xfrm>
              <a:off x="3525" y="2224"/>
              <a:ext cx="0" cy="42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3" name="Line 16"/>
            <p:cNvSpPr>
              <a:spLocks noChangeShapeType="1"/>
            </p:cNvSpPr>
            <p:nvPr/>
          </p:nvSpPr>
          <p:spPr bwMode="auto">
            <a:xfrm>
              <a:off x="4191" y="2234"/>
              <a:ext cx="0" cy="42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4" name="Text Box 15"/>
            <p:cNvSpPr txBox="1">
              <a:spLocks noChangeArrowheads="1"/>
            </p:cNvSpPr>
            <p:nvPr/>
          </p:nvSpPr>
          <p:spPr bwMode="auto">
            <a:xfrm>
              <a:off x="1789" y="2210"/>
              <a:ext cx="29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宋体" charset="-122"/>
                </a:rPr>
                <a:t>ε</a:t>
              </a:r>
              <a:endParaRPr lang="en-US" altLang="zh-CN" b="1"/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28705" name="Text Box 14"/>
            <p:cNvSpPr txBox="1">
              <a:spLocks noChangeArrowheads="1"/>
            </p:cNvSpPr>
            <p:nvPr/>
          </p:nvSpPr>
          <p:spPr bwMode="auto">
            <a:xfrm>
              <a:off x="3439" y="2272"/>
              <a:ext cx="29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宋体" charset="-122"/>
                </a:rPr>
                <a:t>ε</a:t>
              </a:r>
              <a:endParaRPr lang="en-US" altLang="zh-CN" b="1"/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28706" name="Text Box 13"/>
            <p:cNvSpPr txBox="1">
              <a:spLocks noChangeArrowheads="1"/>
            </p:cNvSpPr>
            <p:nvPr/>
          </p:nvSpPr>
          <p:spPr bwMode="auto">
            <a:xfrm>
              <a:off x="3120" y="1665"/>
              <a:ext cx="29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宋体" charset="-122"/>
                </a:rPr>
                <a:t>ε</a:t>
              </a:r>
              <a:endParaRPr lang="en-US" altLang="zh-CN" b="1"/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28707" name="Text Box 12"/>
            <p:cNvSpPr txBox="1">
              <a:spLocks noChangeArrowheads="1"/>
            </p:cNvSpPr>
            <p:nvPr/>
          </p:nvSpPr>
          <p:spPr bwMode="auto">
            <a:xfrm>
              <a:off x="3111" y="2257"/>
              <a:ext cx="299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宋体" charset="-122"/>
                </a:rPr>
                <a:t>ε</a:t>
              </a:r>
              <a:endParaRPr lang="en-US" altLang="zh-CN" b="1"/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28708" name="Arc 11"/>
            <p:cNvSpPr>
              <a:spLocks/>
            </p:cNvSpPr>
            <p:nvPr/>
          </p:nvSpPr>
          <p:spPr bwMode="auto">
            <a:xfrm flipH="1" flipV="1">
              <a:off x="1110" y="1958"/>
              <a:ext cx="2279" cy="828"/>
            </a:xfrm>
            <a:custGeom>
              <a:avLst/>
              <a:gdLst>
                <a:gd name="T0" fmla="*/ 0 w 22993"/>
                <a:gd name="T1" fmla="*/ 0 h 21600"/>
                <a:gd name="T2" fmla="*/ 0 w 22993"/>
                <a:gd name="T3" fmla="*/ 0 h 21600"/>
                <a:gd name="T4" fmla="*/ 0 w 22993"/>
                <a:gd name="T5" fmla="*/ 0 h 21600"/>
                <a:gd name="T6" fmla="*/ 0 60000 65536"/>
                <a:gd name="T7" fmla="*/ 0 60000 65536"/>
                <a:gd name="T8" fmla="*/ 0 60000 65536"/>
                <a:gd name="T9" fmla="*/ 0 w 22993"/>
                <a:gd name="T10" fmla="*/ 0 h 21600"/>
                <a:gd name="T11" fmla="*/ 22993 w 2299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93" h="21600" fill="none" extrusionOk="0">
                  <a:moveTo>
                    <a:pt x="-1" y="111"/>
                  </a:moveTo>
                  <a:cubicBezTo>
                    <a:pt x="728" y="37"/>
                    <a:pt x="1459" y="0"/>
                    <a:pt x="2192" y="0"/>
                  </a:cubicBezTo>
                  <a:cubicBezTo>
                    <a:pt x="11879" y="0"/>
                    <a:pt x="20382" y="6449"/>
                    <a:pt x="22992" y="15779"/>
                  </a:cubicBezTo>
                </a:path>
                <a:path w="22993" h="21600" stroke="0" extrusionOk="0">
                  <a:moveTo>
                    <a:pt x="-1" y="111"/>
                  </a:moveTo>
                  <a:cubicBezTo>
                    <a:pt x="728" y="37"/>
                    <a:pt x="1459" y="0"/>
                    <a:pt x="2192" y="0"/>
                  </a:cubicBezTo>
                  <a:cubicBezTo>
                    <a:pt x="11879" y="0"/>
                    <a:pt x="20382" y="6449"/>
                    <a:pt x="22992" y="15779"/>
                  </a:cubicBezTo>
                  <a:lnTo>
                    <a:pt x="2192" y="21600"/>
                  </a:lnTo>
                  <a:lnTo>
                    <a:pt x="-1" y="11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9" name="Text Box 10"/>
            <p:cNvSpPr txBox="1">
              <a:spLocks noChangeArrowheads="1"/>
            </p:cNvSpPr>
            <p:nvPr/>
          </p:nvSpPr>
          <p:spPr bwMode="auto">
            <a:xfrm>
              <a:off x="1856" y="2615"/>
              <a:ext cx="261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宋体" charset="-122"/>
                </a:rPr>
                <a:t>ε</a:t>
              </a:r>
              <a:endParaRPr lang="en-US" altLang="zh-CN" b="1">
                <a:latin typeface="Times New Roman" pitchFamily="18" charset="0"/>
              </a:endParaRP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28710" name="Text Box 9"/>
            <p:cNvSpPr txBox="1">
              <a:spLocks noChangeArrowheads="1"/>
            </p:cNvSpPr>
            <p:nvPr/>
          </p:nvSpPr>
          <p:spPr bwMode="auto">
            <a:xfrm>
              <a:off x="3699" y="2548"/>
              <a:ext cx="261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</a:rPr>
                <a:t>a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28711" name="Text Box 8"/>
            <p:cNvSpPr txBox="1">
              <a:spLocks noChangeArrowheads="1"/>
            </p:cNvSpPr>
            <p:nvPr/>
          </p:nvSpPr>
          <p:spPr bwMode="auto">
            <a:xfrm>
              <a:off x="4143" y="2312"/>
              <a:ext cx="260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</a:rPr>
                <a:t>b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28712" name="Text Box 7"/>
            <p:cNvSpPr txBox="1">
              <a:spLocks noChangeArrowheads="1"/>
            </p:cNvSpPr>
            <p:nvPr/>
          </p:nvSpPr>
          <p:spPr bwMode="auto">
            <a:xfrm>
              <a:off x="4336" y="1884"/>
              <a:ext cx="260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</a:rPr>
                <a:t>b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28713" name="Text Box 6"/>
            <p:cNvSpPr txBox="1">
              <a:spLocks noChangeArrowheads="1"/>
            </p:cNvSpPr>
            <p:nvPr/>
          </p:nvSpPr>
          <p:spPr bwMode="auto">
            <a:xfrm>
              <a:off x="2474" y="2365"/>
              <a:ext cx="260" cy="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</a:rPr>
                <a:t>b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28714" name="Arc 5"/>
            <p:cNvSpPr>
              <a:spLocks/>
            </p:cNvSpPr>
            <p:nvPr/>
          </p:nvSpPr>
          <p:spPr bwMode="auto">
            <a:xfrm rot="5400634" flipH="1">
              <a:off x="2044" y="1055"/>
              <a:ext cx="1172" cy="1741"/>
            </a:xfrm>
            <a:custGeom>
              <a:avLst/>
              <a:gdLst>
                <a:gd name="T0" fmla="*/ 0 w 21600"/>
                <a:gd name="T1" fmla="*/ 0 h 37680"/>
                <a:gd name="T2" fmla="*/ 0 w 21600"/>
                <a:gd name="T3" fmla="*/ 0 h 37680"/>
                <a:gd name="T4" fmla="*/ 0 w 21600"/>
                <a:gd name="T5" fmla="*/ 0 h 37680"/>
                <a:gd name="T6" fmla="*/ 0 60000 65536"/>
                <a:gd name="T7" fmla="*/ 0 60000 65536"/>
                <a:gd name="T8" fmla="*/ 0 60000 65536"/>
                <a:gd name="T9" fmla="*/ 0 w 21600"/>
                <a:gd name="T10" fmla="*/ 0 h 37680"/>
                <a:gd name="T11" fmla="*/ 21600 w 21600"/>
                <a:gd name="T12" fmla="*/ 37680 h 376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7680" fill="none" extrusionOk="0">
                  <a:moveTo>
                    <a:pt x="10056" y="-1"/>
                  </a:moveTo>
                  <a:cubicBezTo>
                    <a:pt x="17155" y="3734"/>
                    <a:pt x="21600" y="11094"/>
                    <a:pt x="21600" y="19116"/>
                  </a:cubicBezTo>
                  <a:cubicBezTo>
                    <a:pt x="21600" y="26732"/>
                    <a:pt x="17588" y="33786"/>
                    <a:pt x="11042" y="37680"/>
                  </a:cubicBezTo>
                </a:path>
                <a:path w="21600" h="37680" stroke="0" extrusionOk="0">
                  <a:moveTo>
                    <a:pt x="10056" y="-1"/>
                  </a:moveTo>
                  <a:cubicBezTo>
                    <a:pt x="17155" y="3734"/>
                    <a:pt x="21600" y="11094"/>
                    <a:pt x="21600" y="19116"/>
                  </a:cubicBezTo>
                  <a:cubicBezTo>
                    <a:pt x="21600" y="26732"/>
                    <a:pt x="17588" y="33786"/>
                    <a:pt x="11042" y="37680"/>
                  </a:cubicBezTo>
                  <a:lnTo>
                    <a:pt x="0" y="19116"/>
                  </a:lnTo>
                  <a:lnTo>
                    <a:pt x="10056" y="-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5" name="Text Box 4"/>
            <p:cNvSpPr txBox="1">
              <a:spLocks noChangeArrowheads="1"/>
            </p:cNvSpPr>
            <p:nvPr/>
          </p:nvSpPr>
          <p:spPr bwMode="auto">
            <a:xfrm>
              <a:off x="2455" y="1104"/>
              <a:ext cx="26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宋体" charset="-122"/>
                </a:rPr>
                <a:t>ε</a:t>
              </a:r>
              <a:endParaRPr lang="en-US" altLang="zh-CN" b="1">
                <a:latin typeface="Times New Roman" pitchFamily="18" charset="0"/>
              </a:endParaRPr>
            </a:p>
          </p:txBody>
        </p:sp>
      </p:grpSp>
      <p:sp>
        <p:nvSpPr>
          <p:cNvPr id="28677" name="Text Box 94"/>
          <p:cNvSpPr txBox="1">
            <a:spLocks noChangeArrowheads="1"/>
          </p:cNvSpPr>
          <p:nvPr/>
        </p:nvSpPr>
        <p:spPr bwMode="auto">
          <a:xfrm>
            <a:off x="2590800" y="5622925"/>
            <a:ext cx="419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Times New Roman" pitchFamily="18" charset="0"/>
              </a:rPr>
              <a:t>计算</a:t>
            </a:r>
            <a:r>
              <a:rPr lang="en-US" altLang="zh-CN" sz="2000" b="1">
                <a:latin typeface="Times New Roman" pitchFamily="18" charset="0"/>
              </a:rPr>
              <a:t>ε_closure({3</a:t>
            </a:r>
            <a:r>
              <a:rPr lang="zh-CN" altLang="en-US" sz="2000" b="1">
                <a:latin typeface="Times New Roman" pitchFamily="18" charset="0"/>
              </a:rPr>
              <a:t>，</a:t>
            </a:r>
            <a:r>
              <a:rPr lang="en-US" altLang="zh-CN" sz="2000" b="1">
                <a:latin typeface="Times New Roman" pitchFamily="18" charset="0"/>
              </a:rPr>
              <a:t>8})</a:t>
            </a:r>
            <a:r>
              <a:rPr lang="zh-CN" altLang="en-US" sz="2000" b="1">
                <a:latin typeface="Times New Roman" pitchFamily="18" charset="0"/>
                <a:hlinkClick r:id="rId3"/>
              </a:rPr>
              <a:t>过程演示</a:t>
            </a:r>
            <a:r>
              <a:rPr lang="zh-CN" altLang="en-US" sz="2000" b="1">
                <a:latin typeface="Times New Roman" pitchFamily="18" charset="0"/>
              </a:rPr>
              <a:t>。</a:t>
            </a:r>
          </a:p>
        </p:txBody>
      </p:sp>
      <p:sp>
        <p:nvSpPr>
          <p:cNvPr id="69" name="Rectangle 4099"/>
          <p:cNvSpPr>
            <a:spLocks noChangeArrowheads="1"/>
          </p:cNvSpPr>
          <p:nvPr/>
        </p:nvSpPr>
        <p:spPr bwMode="auto">
          <a:xfrm>
            <a:off x="-76200" y="228600"/>
            <a:ext cx="7924800" cy="54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627063"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闭包运算举例</a:t>
            </a:r>
            <a:endParaRPr lang="zh-CN" altLang="en-US" sz="2800" b="1" dirty="0">
              <a:solidFill>
                <a:srgbClr val="C00000"/>
              </a:solidFill>
              <a:latin typeface="黑体" pitchFamily="49" charset="-122"/>
              <a:ea typeface="黑体" pitchFamily="49" charset="-122"/>
              <a:sym typeface="Symbol" pitchFamily="18" charset="2"/>
            </a:endParaRPr>
          </a:p>
        </p:txBody>
      </p:sp>
      <p:sp>
        <p:nvSpPr>
          <p:cNvPr id="7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25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1029"/>
          <p:cNvSpPr>
            <a:spLocks noChangeArrowheads="1"/>
          </p:cNvSpPr>
          <p:nvPr/>
        </p:nvSpPr>
        <p:spPr bwMode="auto">
          <a:xfrm>
            <a:off x="1069975" y="5030788"/>
            <a:ext cx="1295400" cy="703262"/>
          </a:xfrm>
          <a:prstGeom prst="rect">
            <a:avLst/>
          </a:prstGeom>
          <a:solidFill>
            <a:srgbClr val="FFFFFF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sp>
        <p:nvSpPr>
          <p:cNvPr id="29700" name="Text Box 1026"/>
          <p:cNvSpPr txBox="1">
            <a:spLocks noChangeArrowheads="1"/>
          </p:cNvSpPr>
          <p:nvPr/>
        </p:nvSpPr>
        <p:spPr bwMode="auto">
          <a:xfrm>
            <a:off x="228600" y="914400"/>
            <a:ext cx="8458200" cy="3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73088"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设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NFA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(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K,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,f,S,Z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则与之等价的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DFA M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(K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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f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,S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,Z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，其中，</a:t>
            </a:r>
          </a:p>
          <a:p>
            <a:pPr indent="573088"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⑴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K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ρ(K)(ρ(K)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是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K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全部子集之集合称为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K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之幂集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</a:t>
            </a:r>
          </a:p>
          <a:p>
            <a:pPr indent="573088"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⑵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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endParaRPr lang="zh-CN" altLang="en-US" sz="2200" b="1" dirty="0">
              <a:latin typeface="宋体" pitchFamily="2" charset="-122"/>
              <a:ea typeface="宋体" pitchFamily="2" charset="-122"/>
            </a:endParaRPr>
          </a:p>
          <a:p>
            <a:pPr indent="573088"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⑶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f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(q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a)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ε_closure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(M(q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a))</a:t>
            </a:r>
          </a:p>
          <a:p>
            <a:pPr indent="573088"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⑷ S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ε_closure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(S)</a:t>
            </a:r>
          </a:p>
          <a:p>
            <a:pPr indent="573088"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⑸ Z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{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q︱q∈K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, 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q∩Z≠Φ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}</a:t>
            </a:r>
          </a:p>
        </p:txBody>
      </p:sp>
      <p:sp>
        <p:nvSpPr>
          <p:cNvPr id="29701" name="Text Box 1028"/>
          <p:cNvSpPr txBox="1">
            <a:spLocks noChangeArrowheads="1"/>
          </p:cNvSpPr>
          <p:nvPr/>
        </p:nvSpPr>
        <p:spPr bwMode="auto">
          <a:xfrm>
            <a:off x="838200" y="4313694"/>
            <a:ext cx="7543800" cy="1818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lnSpc>
                <a:spcPct val="120000"/>
              </a:lnSpc>
              <a:spcBef>
                <a:spcPct val="30000"/>
              </a:spcBef>
            </a:pPr>
            <a:r>
              <a:rPr lang="zh-CN" altLang="en-US" sz="2200" b="1" dirty="0">
                <a:solidFill>
                  <a:schemeClr val="hlink"/>
                </a:solidFill>
                <a:latin typeface="宋体" pitchFamily="2" charset="-122"/>
                <a:ea typeface="宋体" pitchFamily="2" charset="-122"/>
              </a:rPr>
              <a:t>注解：</a:t>
            </a:r>
          </a:p>
          <a:p>
            <a:pPr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200" b="1" dirty="0">
                <a:solidFill>
                  <a:schemeClr val="hlink"/>
                </a:solidFill>
                <a:latin typeface="宋体" pitchFamily="2" charset="-122"/>
                <a:ea typeface="宋体" pitchFamily="2" charset="-122"/>
              </a:rPr>
              <a:t>①从</a:t>
            </a:r>
            <a:r>
              <a:rPr lang="en-US" altLang="zh-CN" sz="2200" b="1" dirty="0">
                <a:solidFill>
                  <a:schemeClr val="hlink"/>
                </a:solidFill>
                <a:latin typeface="宋体" pitchFamily="2" charset="-122"/>
                <a:ea typeface="宋体" pitchFamily="2" charset="-122"/>
              </a:rPr>
              <a:t>FA</a:t>
            </a:r>
            <a:r>
              <a:rPr lang="zh-CN" altLang="en-US" sz="2200" b="1" dirty="0">
                <a:solidFill>
                  <a:schemeClr val="hlink"/>
                </a:solidFill>
                <a:latin typeface="宋体" pitchFamily="2" charset="-122"/>
                <a:ea typeface="宋体" pitchFamily="2" charset="-122"/>
              </a:rPr>
              <a:t>开始状态不存在路径到达的状态</a:t>
            </a:r>
            <a:r>
              <a:rPr lang="en-US" altLang="zh-CN" sz="2200" b="1" dirty="0">
                <a:solidFill>
                  <a:schemeClr val="hlink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200" b="1" dirty="0">
                <a:solidFill>
                  <a:schemeClr val="hlink"/>
                </a:solidFill>
                <a:latin typeface="宋体" pitchFamily="2" charset="-122"/>
                <a:ea typeface="宋体" pitchFamily="2" charset="-122"/>
              </a:rPr>
              <a:t>称为不可达状态。</a:t>
            </a:r>
          </a:p>
          <a:p>
            <a:pPr algn="l" eaLnBrk="1" hangingPunct="1">
              <a:lnSpc>
                <a:spcPct val="120000"/>
              </a:lnSpc>
              <a:spcBef>
                <a:spcPct val="30000"/>
              </a:spcBef>
            </a:pPr>
            <a:r>
              <a:rPr lang="zh-CN" altLang="en-US" sz="2200" b="1" dirty="0">
                <a:solidFill>
                  <a:schemeClr val="hlink"/>
                </a:solidFill>
                <a:latin typeface="宋体" pitchFamily="2" charset="-122"/>
                <a:ea typeface="宋体" pitchFamily="2" charset="-122"/>
              </a:rPr>
              <a:t>②考虑舍弃不可达状态的转换状态之计算</a:t>
            </a:r>
            <a:r>
              <a:rPr lang="en-US" altLang="zh-CN" sz="2200" b="1" dirty="0">
                <a:solidFill>
                  <a:schemeClr val="hlink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200" b="1" dirty="0">
                <a:solidFill>
                  <a:schemeClr val="hlink"/>
                </a:solidFill>
                <a:latin typeface="宋体" pitchFamily="2" charset="-122"/>
                <a:ea typeface="宋体" pitchFamily="2" charset="-122"/>
              </a:rPr>
              <a:t>子集法可以简化从</a:t>
            </a:r>
            <a:r>
              <a:rPr lang="en-US" altLang="zh-CN" sz="2200" b="1" dirty="0">
                <a:solidFill>
                  <a:schemeClr val="hlink"/>
                </a:solidFill>
                <a:latin typeface="宋体" pitchFamily="2" charset="-122"/>
                <a:ea typeface="宋体" pitchFamily="2" charset="-122"/>
              </a:rPr>
              <a:t>S</a:t>
            </a:r>
            <a:r>
              <a:rPr lang="en-US" altLang="zh-CN" sz="2200" b="1" dirty="0">
                <a:solidFill>
                  <a:schemeClr val="hlink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zh-CN" altLang="en-US" sz="2200" b="1" dirty="0">
                <a:solidFill>
                  <a:schemeClr val="hlink"/>
                </a:solidFill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 err="1">
                <a:solidFill>
                  <a:schemeClr val="hlink"/>
                </a:solidFill>
                <a:latin typeface="宋体" pitchFamily="2" charset="-122"/>
                <a:ea typeface="宋体" pitchFamily="2" charset="-122"/>
              </a:rPr>
              <a:t>ε_closure</a:t>
            </a:r>
            <a:r>
              <a:rPr lang="en-US" altLang="zh-CN" sz="2200" b="1" dirty="0">
                <a:solidFill>
                  <a:schemeClr val="hlink"/>
                </a:solidFill>
                <a:latin typeface="宋体" pitchFamily="2" charset="-122"/>
                <a:ea typeface="宋体" pitchFamily="2" charset="-122"/>
              </a:rPr>
              <a:t>(S)</a:t>
            </a:r>
            <a:r>
              <a:rPr lang="zh-CN" altLang="en-US" sz="2200" b="1" dirty="0">
                <a:solidFill>
                  <a:schemeClr val="hlink"/>
                </a:solidFill>
                <a:latin typeface="宋体" pitchFamily="2" charset="-122"/>
                <a:ea typeface="宋体" pitchFamily="2" charset="-122"/>
              </a:rPr>
              <a:t>开始计算。</a:t>
            </a:r>
          </a:p>
        </p:txBody>
      </p:sp>
      <p:sp>
        <p:nvSpPr>
          <p:cNvPr id="29702" name="Text Box 1031"/>
          <p:cNvSpPr txBox="1">
            <a:spLocks noChangeArrowheads="1"/>
          </p:cNvSpPr>
          <p:nvPr/>
        </p:nvSpPr>
        <p:spPr bwMode="auto">
          <a:xfrm>
            <a:off x="609600" y="314980"/>
            <a:ext cx="4648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NFA</a:t>
            </a: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到</a:t>
            </a:r>
            <a:r>
              <a:rPr lang="en-US" altLang="zh-CN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DFA</a:t>
            </a: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转换方法</a:t>
            </a:r>
            <a:r>
              <a:rPr lang="en-US" altLang="zh-CN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子集法</a:t>
            </a:r>
            <a:r>
              <a:rPr lang="en-US" altLang="zh-CN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) 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26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5"/>
          <p:cNvSpPr>
            <a:spLocks noChangeArrowheads="1"/>
          </p:cNvSpPr>
          <p:nvPr/>
        </p:nvSpPr>
        <p:spPr bwMode="auto">
          <a:xfrm>
            <a:off x="762000" y="4923294"/>
            <a:ext cx="7239000" cy="11430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sp>
        <p:nvSpPr>
          <p:cNvPr id="30724" name="Text Box 2"/>
          <p:cNvSpPr txBox="1">
            <a:spLocks noChangeArrowheads="1"/>
          </p:cNvSpPr>
          <p:nvPr/>
        </p:nvSpPr>
        <p:spPr bwMode="auto">
          <a:xfrm>
            <a:off x="457200" y="866674"/>
            <a:ext cx="7918450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595313" algn="l" eaLnBrk="1" hangingPunct="1">
              <a:lnSpc>
                <a:spcPct val="120000"/>
              </a:lnSpc>
              <a:spcBef>
                <a:spcPct val="30000"/>
              </a:spcBef>
            </a:pPr>
            <a:r>
              <a:rPr lang="zh-CN" altLang="en-US" sz="2200" b="1" dirty="0">
                <a:latin typeface="+mn-ea"/>
                <a:ea typeface="+mn-ea"/>
              </a:rPr>
              <a:t>设 </a:t>
            </a:r>
            <a:r>
              <a:rPr lang="en-US" altLang="zh-CN" sz="2200" b="1" dirty="0">
                <a:latin typeface="+mn-ea"/>
                <a:ea typeface="+mn-ea"/>
              </a:rPr>
              <a:t>NFA M</a:t>
            </a:r>
            <a:r>
              <a:rPr lang="zh-CN" altLang="en-US" sz="2200" b="1" dirty="0">
                <a:latin typeface="+mn-ea"/>
                <a:ea typeface="+mn-ea"/>
              </a:rPr>
              <a:t>＝</a:t>
            </a:r>
            <a:r>
              <a:rPr lang="en-US" altLang="zh-CN" sz="2200" b="1" dirty="0">
                <a:latin typeface="+mn-ea"/>
                <a:ea typeface="+mn-ea"/>
              </a:rPr>
              <a:t>(</a:t>
            </a:r>
            <a:r>
              <a:rPr lang="en-US" altLang="zh-CN" sz="2200" b="1" dirty="0" err="1">
                <a:latin typeface="+mn-ea"/>
                <a:ea typeface="+mn-ea"/>
              </a:rPr>
              <a:t>K,</a:t>
            </a:r>
            <a:r>
              <a:rPr lang="en-US" altLang="zh-CN" sz="2200" b="1" dirty="0" err="1">
                <a:latin typeface="+mn-ea"/>
                <a:ea typeface="+mn-ea"/>
                <a:sym typeface="Symbol" pitchFamily="18" charset="2"/>
              </a:rPr>
              <a:t></a:t>
            </a:r>
            <a:r>
              <a:rPr lang="en-US" altLang="zh-CN" sz="2200" b="1" dirty="0" err="1">
                <a:latin typeface="+mn-ea"/>
                <a:ea typeface="+mn-ea"/>
              </a:rPr>
              <a:t>,f,S,Z</a:t>
            </a:r>
            <a:r>
              <a:rPr lang="en-US" altLang="zh-CN" sz="2200" b="1" dirty="0">
                <a:latin typeface="+mn-ea"/>
                <a:ea typeface="+mn-ea"/>
              </a:rPr>
              <a:t>)</a:t>
            </a:r>
            <a:r>
              <a:rPr lang="zh-CN" altLang="en-US" sz="2200" b="1" dirty="0">
                <a:latin typeface="+mn-ea"/>
                <a:ea typeface="+mn-ea"/>
              </a:rPr>
              <a:t>，子集法得到与其等价的</a:t>
            </a:r>
            <a:r>
              <a:rPr lang="en-US" altLang="zh-CN" sz="2200" b="1" dirty="0">
                <a:latin typeface="+mn-ea"/>
                <a:ea typeface="+mn-ea"/>
              </a:rPr>
              <a:t>DFA  M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zh-CN" altLang="en-US" sz="2200" b="1" dirty="0">
                <a:latin typeface="+mn-ea"/>
                <a:ea typeface="+mn-ea"/>
              </a:rPr>
              <a:t>＝</a:t>
            </a:r>
            <a:r>
              <a:rPr lang="en-US" altLang="zh-CN" sz="2200" b="1" dirty="0">
                <a:latin typeface="+mn-ea"/>
                <a:ea typeface="+mn-ea"/>
              </a:rPr>
              <a:t>(</a:t>
            </a:r>
            <a:r>
              <a:rPr lang="en-US" altLang="zh-CN" sz="2200" b="1" dirty="0" err="1">
                <a:latin typeface="+mn-ea"/>
                <a:ea typeface="+mn-ea"/>
              </a:rPr>
              <a:t>K</a:t>
            </a:r>
            <a:r>
              <a:rPr lang="en-US" altLang="zh-CN" sz="2200" b="1" dirty="0" err="1">
                <a:latin typeface="+mn-ea"/>
                <a:ea typeface="+mn-ea"/>
                <a:sym typeface="Symbol" pitchFamily="18" charset="2"/>
              </a:rPr>
              <a:t></a:t>
            </a:r>
            <a:r>
              <a:rPr lang="en-US" altLang="zh-CN" sz="2200" b="1" dirty="0" err="1">
                <a:latin typeface="+mn-ea"/>
                <a:ea typeface="+mn-ea"/>
              </a:rPr>
              <a:t>,</a:t>
            </a:r>
            <a:r>
              <a:rPr lang="en-US" altLang="zh-CN" sz="2200" b="1" dirty="0" err="1">
                <a:latin typeface="+mn-ea"/>
                <a:ea typeface="+mn-ea"/>
                <a:sym typeface="Symbol" pitchFamily="18" charset="2"/>
              </a:rPr>
              <a:t></a:t>
            </a:r>
            <a:r>
              <a:rPr lang="en-US" altLang="zh-CN" sz="2200" b="1" dirty="0" err="1">
                <a:latin typeface="+mn-ea"/>
                <a:ea typeface="+mn-ea"/>
              </a:rPr>
              <a:t>,f</a:t>
            </a:r>
            <a:r>
              <a:rPr lang="en-US" altLang="zh-CN" sz="2200" b="1" dirty="0" err="1">
                <a:latin typeface="+mn-ea"/>
                <a:ea typeface="+mn-ea"/>
                <a:sym typeface="Symbol" pitchFamily="18" charset="2"/>
              </a:rPr>
              <a:t></a:t>
            </a:r>
            <a:r>
              <a:rPr lang="en-US" altLang="zh-CN" sz="2200" b="1" dirty="0" err="1">
                <a:latin typeface="+mn-ea"/>
                <a:ea typeface="+mn-ea"/>
              </a:rPr>
              <a:t>,S</a:t>
            </a:r>
            <a:r>
              <a:rPr lang="en-US" altLang="zh-CN" sz="2200" b="1" dirty="0" err="1">
                <a:latin typeface="+mn-ea"/>
                <a:ea typeface="+mn-ea"/>
                <a:sym typeface="Symbol" pitchFamily="18" charset="2"/>
              </a:rPr>
              <a:t></a:t>
            </a:r>
            <a:r>
              <a:rPr lang="en-US" altLang="zh-CN" sz="2200" b="1" dirty="0" err="1">
                <a:latin typeface="+mn-ea"/>
                <a:ea typeface="+mn-ea"/>
              </a:rPr>
              <a:t>,Z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en-US" altLang="zh-CN" sz="2200" b="1" dirty="0">
                <a:latin typeface="+mn-ea"/>
                <a:ea typeface="+mn-ea"/>
              </a:rPr>
              <a:t>)</a:t>
            </a:r>
            <a:r>
              <a:rPr lang="zh-CN" altLang="en-US" sz="2200" b="1" dirty="0">
                <a:latin typeface="+mn-ea"/>
                <a:ea typeface="+mn-ea"/>
              </a:rPr>
              <a:t>之具体计算步骤可以是：</a:t>
            </a:r>
          </a:p>
          <a:p>
            <a:pPr indent="595313"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200" b="1" dirty="0">
                <a:latin typeface="+mn-ea"/>
                <a:ea typeface="+mn-ea"/>
              </a:rPr>
              <a:t>① 置</a:t>
            </a:r>
            <a:r>
              <a:rPr lang="en-US" altLang="zh-CN" sz="2200" b="1" dirty="0">
                <a:latin typeface="+mn-ea"/>
                <a:ea typeface="+mn-ea"/>
              </a:rPr>
              <a:t>K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zh-CN" altLang="en-US" sz="2200" b="1" dirty="0">
                <a:latin typeface="+mn-ea"/>
                <a:ea typeface="+mn-ea"/>
              </a:rPr>
              <a:t>为空集；</a:t>
            </a:r>
          </a:p>
          <a:p>
            <a:pPr indent="595313"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200" b="1" dirty="0">
                <a:latin typeface="+mn-ea"/>
                <a:ea typeface="+mn-ea"/>
              </a:rPr>
              <a:t>② 计算</a:t>
            </a:r>
            <a:r>
              <a:rPr lang="en-US" altLang="zh-CN" sz="2200" b="1" dirty="0">
                <a:latin typeface="+mn-ea"/>
                <a:ea typeface="+mn-ea"/>
              </a:rPr>
              <a:t>M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zh-CN" altLang="en-US" sz="2200" b="1" dirty="0">
                <a:latin typeface="+mn-ea"/>
                <a:ea typeface="+mn-ea"/>
              </a:rPr>
              <a:t>的开始状态</a:t>
            </a:r>
            <a:r>
              <a:rPr lang="en-US" altLang="zh-CN" sz="2200" b="1" dirty="0">
                <a:latin typeface="+mn-ea"/>
                <a:ea typeface="+mn-ea"/>
              </a:rPr>
              <a:t>S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zh-CN" altLang="en-US" sz="2200" b="1" dirty="0">
                <a:latin typeface="+mn-ea"/>
                <a:ea typeface="+mn-ea"/>
              </a:rPr>
              <a:t>＝</a:t>
            </a:r>
            <a:r>
              <a:rPr lang="en-US" altLang="zh-CN" sz="2200" b="1" dirty="0" err="1">
                <a:latin typeface="+mn-ea"/>
                <a:ea typeface="+mn-ea"/>
              </a:rPr>
              <a:t>ε_closure</a:t>
            </a:r>
            <a:r>
              <a:rPr lang="en-US" altLang="zh-CN" sz="2200" b="1" dirty="0">
                <a:latin typeface="+mn-ea"/>
                <a:ea typeface="+mn-ea"/>
              </a:rPr>
              <a:t>(S)</a:t>
            </a:r>
            <a:r>
              <a:rPr lang="zh-CN" altLang="en-US" sz="2200" b="1" dirty="0">
                <a:latin typeface="+mn-ea"/>
                <a:ea typeface="+mn-ea"/>
              </a:rPr>
              <a:t>， </a:t>
            </a:r>
            <a:r>
              <a:rPr lang="en-US" altLang="zh-CN" sz="2200" b="1" dirty="0">
                <a:latin typeface="+mn-ea"/>
                <a:ea typeface="+mn-ea"/>
              </a:rPr>
              <a:t>S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zh-CN" altLang="en-US" sz="2200" b="1" dirty="0">
                <a:latin typeface="+mn-ea"/>
                <a:ea typeface="+mn-ea"/>
              </a:rPr>
              <a:t>作为</a:t>
            </a:r>
            <a:r>
              <a:rPr lang="en-US" altLang="zh-CN" sz="2200" b="1" dirty="0">
                <a:latin typeface="+mn-ea"/>
                <a:ea typeface="+mn-ea"/>
              </a:rPr>
              <a:t>K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zh-CN" altLang="en-US" sz="2200" b="1" dirty="0">
                <a:latin typeface="+mn-ea"/>
                <a:ea typeface="+mn-ea"/>
              </a:rPr>
              <a:t>新增状态；</a:t>
            </a:r>
          </a:p>
          <a:p>
            <a:pPr indent="595313"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200" b="1" dirty="0">
                <a:latin typeface="+mn-ea"/>
                <a:ea typeface="+mn-ea"/>
              </a:rPr>
              <a:t>③ 对于</a:t>
            </a:r>
            <a:r>
              <a:rPr lang="en-US" altLang="zh-CN" sz="2200" b="1" dirty="0">
                <a:latin typeface="+mn-ea"/>
                <a:ea typeface="+mn-ea"/>
              </a:rPr>
              <a:t>K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zh-CN" altLang="en-US" sz="2200" b="1" dirty="0">
                <a:latin typeface="+mn-ea"/>
                <a:ea typeface="+mn-ea"/>
              </a:rPr>
              <a:t>每一新增状态</a:t>
            </a:r>
            <a:r>
              <a:rPr lang="en-US" altLang="zh-CN" sz="2200" b="1" dirty="0">
                <a:latin typeface="+mn-ea"/>
                <a:ea typeface="+mn-ea"/>
              </a:rPr>
              <a:t>q</a:t>
            </a:r>
            <a:r>
              <a:rPr lang="zh-CN" altLang="en-US" sz="2200" b="1" dirty="0">
                <a:latin typeface="+mn-ea"/>
                <a:ea typeface="+mn-ea"/>
              </a:rPr>
              <a:t>，计算出每个</a:t>
            </a:r>
            <a:r>
              <a:rPr lang="en-US" altLang="zh-CN" sz="2200" b="1" dirty="0">
                <a:latin typeface="+mn-ea"/>
                <a:ea typeface="+mn-ea"/>
              </a:rPr>
              <a:t>a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</a:t>
            </a:r>
            <a:r>
              <a:rPr lang="zh-CN" altLang="en-US" sz="2200" b="1" dirty="0">
                <a:latin typeface="+mn-ea"/>
                <a:ea typeface="+mn-ea"/>
              </a:rPr>
              <a:t>的转换状态</a:t>
            </a:r>
            <a:r>
              <a:rPr lang="en-US" altLang="zh-CN" sz="2200" b="1" dirty="0">
                <a:latin typeface="+mn-ea"/>
                <a:ea typeface="+mn-ea"/>
              </a:rPr>
              <a:t>p</a:t>
            </a:r>
            <a:r>
              <a:rPr lang="zh-CN" altLang="en-US" sz="2200" b="1" dirty="0">
                <a:latin typeface="+mn-ea"/>
                <a:ea typeface="+mn-ea"/>
              </a:rPr>
              <a:t>，即</a:t>
            </a:r>
            <a:r>
              <a:rPr lang="en-US" altLang="zh-CN" sz="2200" b="1" dirty="0">
                <a:latin typeface="+mn-ea"/>
                <a:ea typeface="+mn-ea"/>
              </a:rPr>
              <a:t>f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en-US" altLang="zh-CN" sz="2200" b="1" dirty="0">
                <a:latin typeface="+mn-ea"/>
                <a:ea typeface="+mn-ea"/>
              </a:rPr>
              <a:t>(q</a:t>
            </a:r>
            <a:r>
              <a:rPr lang="zh-CN" altLang="en-US" sz="2200" b="1" dirty="0">
                <a:latin typeface="+mn-ea"/>
                <a:ea typeface="+mn-ea"/>
              </a:rPr>
              <a:t>，</a:t>
            </a:r>
            <a:r>
              <a:rPr lang="en-US" altLang="zh-CN" sz="2200" b="1" dirty="0">
                <a:latin typeface="+mn-ea"/>
                <a:ea typeface="+mn-ea"/>
              </a:rPr>
              <a:t>a) </a:t>
            </a:r>
            <a:r>
              <a:rPr lang="zh-CN" altLang="en-US" sz="2200" b="1" dirty="0">
                <a:latin typeface="+mn-ea"/>
                <a:ea typeface="+mn-ea"/>
              </a:rPr>
              <a:t>＝</a:t>
            </a:r>
            <a:r>
              <a:rPr lang="en-US" altLang="zh-CN" sz="2200" b="1" dirty="0">
                <a:latin typeface="+mn-ea"/>
                <a:ea typeface="+mn-ea"/>
              </a:rPr>
              <a:t>p</a:t>
            </a:r>
            <a:r>
              <a:rPr lang="zh-CN" altLang="en-US" sz="2200" b="1" dirty="0">
                <a:latin typeface="+mn-ea"/>
                <a:ea typeface="+mn-ea"/>
              </a:rPr>
              <a:t>＝</a:t>
            </a:r>
            <a:r>
              <a:rPr lang="en-US" altLang="zh-CN" sz="2200" b="1" dirty="0" err="1">
                <a:latin typeface="+mn-ea"/>
                <a:ea typeface="+mn-ea"/>
              </a:rPr>
              <a:t>ε_closure</a:t>
            </a:r>
            <a:r>
              <a:rPr lang="en-US" altLang="zh-CN" sz="2200" b="1" dirty="0">
                <a:latin typeface="+mn-ea"/>
                <a:ea typeface="+mn-ea"/>
              </a:rPr>
              <a:t>(M(</a:t>
            </a:r>
            <a:r>
              <a:rPr lang="en-US" altLang="zh-CN" sz="2200" b="1" dirty="0" err="1">
                <a:latin typeface="+mn-ea"/>
                <a:ea typeface="+mn-ea"/>
              </a:rPr>
              <a:t>q,a</a:t>
            </a:r>
            <a:r>
              <a:rPr lang="en-US" altLang="zh-CN" sz="2200" b="1" dirty="0">
                <a:latin typeface="+mn-ea"/>
                <a:ea typeface="+mn-ea"/>
              </a:rPr>
              <a:t>))</a:t>
            </a:r>
            <a:r>
              <a:rPr lang="zh-CN" altLang="en-US" sz="2200" b="1" dirty="0">
                <a:latin typeface="+mn-ea"/>
                <a:ea typeface="+mn-ea"/>
              </a:rPr>
              <a:t>。如果</a:t>
            </a:r>
            <a:r>
              <a:rPr lang="en-US" altLang="zh-CN" sz="2200" b="1" dirty="0" err="1">
                <a:latin typeface="+mn-ea"/>
                <a:ea typeface="+mn-ea"/>
              </a:rPr>
              <a:t>p</a:t>
            </a:r>
            <a:r>
              <a:rPr lang="en-US" altLang="zh-CN" sz="2200" b="1" dirty="0" err="1">
                <a:latin typeface="+mn-ea"/>
                <a:ea typeface="+mn-ea"/>
                <a:sym typeface="Symbol" pitchFamily="18" charset="2"/>
              </a:rPr>
              <a:t></a:t>
            </a:r>
            <a:r>
              <a:rPr lang="en-US" altLang="zh-CN" sz="2200" b="1" dirty="0" err="1">
                <a:latin typeface="+mn-ea"/>
                <a:ea typeface="+mn-ea"/>
              </a:rPr>
              <a:t>K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zh-CN" altLang="en-US" sz="2200" b="1" dirty="0">
                <a:latin typeface="+mn-ea"/>
                <a:ea typeface="+mn-ea"/>
              </a:rPr>
              <a:t>，则</a:t>
            </a:r>
            <a:r>
              <a:rPr lang="en-US" altLang="zh-CN" sz="2200" b="1" dirty="0">
                <a:latin typeface="+mn-ea"/>
                <a:ea typeface="+mn-ea"/>
              </a:rPr>
              <a:t>p</a:t>
            </a:r>
            <a:r>
              <a:rPr lang="zh-CN" altLang="en-US" sz="2200" b="1" dirty="0">
                <a:latin typeface="+mn-ea"/>
                <a:ea typeface="+mn-ea"/>
              </a:rPr>
              <a:t>作为</a:t>
            </a:r>
            <a:r>
              <a:rPr lang="en-US" altLang="zh-CN" sz="2200" b="1" dirty="0">
                <a:latin typeface="+mn-ea"/>
                <a:ea typeface="+mn-ea"/>
              </a:rPr>
              <a:t>K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zh-CN" altLang="en-US" sz="2200" b="1" dirty="0">
                <a:latin typeface="+mn-ea"/>
                <a:ea typeface="+mn-ea"/>
              </a:rPr>
              <a:t>新增状态；</a:t>
            </a:r>
          </a:p>
          <a:p>
            <a:pPr indent="595313"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200" b="1" dirty="0">
                <a:latin typeface="+mn-ea"/>
                <a:ea typeface="+mn-ea"/>
              </a:rPr>
              <a:t>④ 重复③，直到</a:t>
            </a:r>
            <a:r>
              <a:rPr lang="en-US" altLang="zh-CN" sz="2200" b="1" dirty="0">
                <a:latin typeface="+mn-ea"/>
                <a:ea typeface="+mn-ea"/>
              </a:rPr>
              <a:t>K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zh-CN" altLang="en-US" sz="2200" b="1" dirty="0">
                <a:latin typeface="+mn-ea"/>
                <a:ea typeface="+mn-ea"/>
              </a:rPr>
              <a:t>不再出现新增状态为止；</a:t>
            </a:r>
          </a:p>
          <a:p>
            <a:pPr indent="595313"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200" b="1" dirty="0">
                <a:latin typeface="+mn-ea"/>
                <a:ea typeface="+mn-ea"/>
              </a:rPr>
              <a:t>⑤ 计算接受状态集</a:t>
            </a:r>
            <a:r>
              <a:rPr lang="en-US" altLang="zh-CN" sz="2200" b="1" dirty="0">
                <a:latin typeface="+mn-ea"/>
                <a:ea typeface="+mn-ea"/>
              </a:rPr>
              <a:t>Z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zh-CN" altLang="en-US" sz="2200" b="1" dirty="0">
                <a:latin typeface="+mn-ea"/>
                <a:ea typeface="+mn-ea"/>
              </a:rPr>
              <a:t>＝</a:t>
            </a:r>
            <a:r>
              <a:rPr lang="en-US" altLang="zh-CN" sz="2200" b="1" dirty="0">
                <a:latin typeface="+mn-ea"/>
                <a:ea typeface="+mn-ea"/>
              </a:rPr>
              <a:t>{</a:t>
            </a:r>
            <a:r>
              <a:rPr lang="en-US" altLang="zh-CN" sz="2200" b="1" dirty="0" err="1">
                <a:latin typeface="+mn-ea"/>
                <a:ea typeface="+mn-ea"/>
              </a:rPr>
              <a:t>q︱q∈K</a:t>
            </a:r>
            <a:r>
              <a:rPr lang="en-US" altLang="zh-CN" sz="2200" b="1" dirty="0" err="1">
                <a:latin typeface="+mn-ea"/>
                <a:ea typeface="+mn-ea"/>
                <a:sym typeface="Symbol" pitchFamily="18" charset="2"/>
              </a:rPr>
              <a:t></a:t>
            </a:r>
            <a:r>
              <a:rPr lang="en-US" altLang="zh-CN" sz="2200" b="1" dirty="0" err="1">
                <a:latin typeface="+mn-ea"/>
                <a:ea typeface="+mn-ea"/>
              </a:rPr>
              <a:t>,q∩Z≠Φ</a:t>
            </a:r>
            <a:r>
              <a:rPr lang="en-US" altLang="zh-CN" sz="2200" b="1" dirty="0">
                <a:latin typeface="+mn-ea"/>
                <a:ea typeface="+mn-ea"/>
              </a:rPr>
              <a:t>}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555750" y="4989969"/>
            <a:ext cx="6019800" cy="9747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宋体" pitchFamily="2" charset="-122"/>
              </a:rPr>
              <a:t>例 </a:t>
            </a:r>
            <a:r>
              <a:rPr lang="en-US" altLang="zh-CN" sz="2000" b="1" dirty="0">
                <a:latin typeface="Times New Roman" panose="02020603050405020304" pitchFamily="18" charset="0"/>
                <a:ea typeface="宋体" pitchFamily="2" charset="-122"/>
              </a:rPr>
              <a:t>3.7  </a:t>
            </a:r>
            <a:r>
              <a:rPr lang="zh-CN" altLang="en-US" sz="2000" b="1" dirty="0">
                <a:latin typeface="Times New Roman" panose="02020603050405020304" pitchFamily="18" charset="0"/>
                <a:ea typeface="宋体" pitchFamily="2" charset="-122"/>
              </a:rPr>
              <a:t>将例 </a:t>
            </a:r>
            <a:r>
              <a:rPr lang="en-US" altLang="zh-CN" sz="2000" b="1" dirty="0">
                <a:latin typeface="Times New Roman" panose="02020603050405020304" pitchFamily="18" charset="0"/>
                <a:ea typeface="宋体" pitchFamily="2" charset="-122"/>
              </a:rPr>
              <a:t>3.6 </a:t>
            </a:r>
            <a:r>
              <a:rPr lang="zh-CN" altLang="en-US" sz="2000" b="1" dirty="0">
                <a:latin typeface="Times New Roman" panose="02020603050405020304" pitchFamily="18" charset="0"/>
                <a:ea typeface="宋体" pitchFamily="2" charset="-122"/>
              </a:rPr>
              <a:t>定义</a:t>
            </a:r>
            <a:r>
              <a:rPr lang="en-US" altLang="zh-CN" sz="2000" b="1" dirty="0">
                <a:latin typeface="Times New Roman" panose="02020603050405020304" pitchFamily="18" charset="0"/>
                <a:ea typeface="宋体" pitchFamily="2" charset="-122"/>
              </a:rPr>
              <a:t>NFA M</a:t>
            </a:r>
            <a:r>
              <a:rPr lang="zh-CN" altLang="en-US" sz="2000" b="1" dirty="0">
                <a:latin typeface="Times New Roman" panose="02020603050405020304" pitchFamily="18" charset="0"/>
                <a:ea typeface="宋体" pitchFamily="2" charset="-122"/>
              </a:rPr>
              <a:t>＝</a:t>
            </a:r>
            <a:r>
              <a:rPr lang="en-US" altLang="zh-CN" sz="2000" b="1" dirty="0">
                <a:latin typeface="Times New Roman" panose="02020603050405020304" pitchFamily="18" charset="0"/>
                <a:ea typeface="宋体" pitchFamily="2" charset="-122"/>
              </a:rPr>
              <a:t>(</a:t>
            </a:r>
            <a:r>
              <a:rPr lang="en-US" altLang="zh-CN" sz="2000" b="1" dirty="0" err="1">
                <a:latin typeface="Times New Roman" panose="02020603050405020304" pitchFamily="18" charset="0"/>
                <a:ea typeface="宋体" pitchFamily="2" charset="-122"/>
              </a:rPr>
              <a:t>K,</a:t>
            </a:r>
            <a:r>
              <a:rPr lang="en-US" altLang="zh-CN" sz="2000" b="1" dirty="0" err="1">
                <a:latin typeface="Times New Roman" panose="02020603050405020304" pitchFamily="18" charset="0"/>
                <a:ea typeface="宋体" pitchFamily="2" charset="-122"/>
                <a:sym typeface="Symbol" panose="05050102010706020507" pitchFamily="18" charset="2"/>
              </a:rPr>
              <a:t>,</a:t>
            </a:r>
            <a:r>
              <a:rPr lang="en-US" altLang="zh-CN" sz="2000" b="1" dirty="0" err="1">
                <a:latin typeface="Times New Roman" panose="02020603050405020304" pitchFamily="18" charset="0"/>
                <a:ea typeface="宋体" pitchFamily="2" charset="-122"/>
              </a:rPr>
              <a:t>f,S,Z</a:t>
            </a:r>
            <a:r>
              <a:rPr lang="en-US" altLang="zh-CN" sz="2000" b="1" dirty="0">
                <a:latin typeface="Times New Roman" panose="02020603050405020304" pitchFamily="18" charset="0"/>
                <a:ea typeface="宋体" pitchFamily="2" charset="-122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ea typeface="宋体" pitchFamily="2" charset="-122"/>
              </a:rPr>
              <a:t>确定化。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宋体" pitchFamily="2" charset="-122"/>
              </a:rPr>
              <a:t>              </a:t>
            </a:r>
            <a:r>
              <a:rPr lang="en-US" altLang="zh-CN" sz="2000" b="1" dirty="0">
                <a:latin typeface="Times New Roman" panose="02020603050405020304" pitchFamily="18" charset="0"/>
                <a:ea typeface="宋体" pitchFamily="2" charset="-122"/>
                <a:hlinkClick r:id="rId3"/>
              </a:rPr>
              <a:t>NFA</a:t>
            </a:r>
            <a:r>
              <a:rPr lang="zh-CN" altLang="en-US" sz="2000" b="1" dirty="0">
                <a:latin typeface="Times New Roman" panose="02020603050405020304" pitchFamily="18" charset="0"/>
                <a:ea typeface="宋体" pitchFamily="2" charset="-122"/>
                <a:hlinkClick r:id="rId3"/>
              </a:rPr>
              <a:t>到</a:t>
            </a:r>
            <a:r>
              <a:rPr lang="en-US" altLang="zh-CN" sz="2000" b="1" dirty="0">
                <a:latin typeface="Times New Roman" panose="02020603050405020304" pitchFamily="18" charset="0"/>
                <a:ea typeface="宋体" pitchFamily="2" charset="-122"/>
                <a:hlinkClick r:id="rId3"/>
              </a:rPr>
              <a:t>DFA</a:t>
            </a:r>
            <a:r>
              <a:rPr lang="zh-CN" altLang="en-US" sz="2000" b="1" dirty="0">
                <a:latin typeface="Times New Roman" panose="02020603050405020304" pitchFamily="18" charset="0"/>
                <a:ea typeface="宋体" pitchFamily="2" charset="-122"/>
                <a:hlinkClick r:id="rId3"/>
              </a:rPr>
              <a:t>转换过程演示</a:t>
            </a: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itchFamily="2" charset="-122"/>
              </a:rPr>
              <a:t>。</a:t>
            </a:r>
          </a:p>
        </p:txBody>
      </p:sp>
      <p:sp>
        <p:nvSpPr>
          <p:cNvPr id="7" name="Text Box 1031"/>
          <p:cNvSpPr txBox="1">
            <a:spLocks noChangeArrowheads="1"/>
          </p:cNvSpPr>
          <p:nvPr/>
        </p:nvSpPr>
        <p:spPr bwMode="auto">
          <a:xfrm>
            <a:off x="609600" y="314980"/>
            <a:ext cx="4648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NFA</a:t>
            </a: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到</a:t>
            </a:r>
            <a:r>
              <a:rPr lang="en-US" altLang="zh-CN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DFA</a:t>
            </a: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转换方法</a:t>
            </a:r>
            <a:r>
              <a:rPr lang="en-US" altLang="zh-CN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子集法</a:t>
            </a:r>
            <a:r>
              <a:rPr lang="en-US" altLang="zh-CN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) 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27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4A49A21-ED59-4DC6-8995-45202229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28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F1E629-33D8-4C31-A9DC-5628F7467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676400"/>
            <a:ext cx="6257925" cy="4286250"/>
          </a:xfrm>
          <a:prstGeom prst="rect">
            <a:avLst/>
          </a:prstGeom>
        </p:spPr>
      </p:pic>
      <p:sp>
        <p:nvSpPr>
          <p:cNvPr id="5" name="Text Box 1031">
            <a:extLst>
              <a:ext uri="{FF2B5EF4-FFF2-40B4-BE49-F238E27FC236}">
                <a16:creationId xmlns:a16="http://schemas.microsoft.com/office/drawing/2014/main" id="{130D91FF-2070-4D13-B377-C56388614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4980"/>
            <a:ext cx="4648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NFA</a:t>
            </a: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到</a:t>
            </a:r>
            <a:r>
              <a:rPr lang="en-US" altLang="zh-CN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DFA</a:t>
            </a: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转换方法</a:t>
            </a:r>
            <a:r>
              <a:rPr lang="en-US" altLang="zh-CN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子集法</a:t>
            </a:r>
            <a:r>
              <a:rPr lang="en-US" altLang="zh-CN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)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68B26E4-BA8C-4D14-A753-404F78E29961}"/>
              </a:ext>
            </a:extLst>
          </p:cNvPr>
          <p:cNvSpPr/>
          <p:nvPr/>
        </p:nvSpPr>
        <p:spPr>
          <a:xfrm>
            <a:off x="152400" y="1060515"/>
            <a:ext cx="2462854" cy="3935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595313"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b="1" dirty="0">
                <a:latin typeface="+mn-ea"/>
              </a:rPr>
              <a:t>① 置</a:t>
            </a:r>
            <a:r>
              <a:rPr lang="en-US" altLang="zh-CN" b="1" dirty="0">
                <a:latin typeface="+mn-ea"/>
              </a:rPr>
              <a:t>K</a:t>
            </a:r>
            <a:r>
              <a:rPr lang="en-US" altLang="zh-CN" b="1" dirty="0">
                <a:latin typeface="+mn-ea"/>
                <a:sym typeface="Symbol" pitchFamily="18" charset="2"/>
              </a:rPr>
              <a:t></a:t>
            </a:r>
            <a:r>
              <a:rPr lang="zh-CN" altLang="en-US" b="1" dirty="0">
                <a:latin typeface="+mn-ea"/>
              </a:rPr>
              <a:t>为空集；</a:t>
            </a:r>
          </a:p>
        </p:txBody>
      </p:sp>
    </p:spTree>
    <p:extLst>
      <p:ext uri="{BB962C8B-B14F-4D97-AF65-F5344CB8AC3E}">
        <p14:creationId xmlns:p14="http://schemas.microsoft.com/office/powerpoint/2010/main" val="3690700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58003AC-27E5-45B6-ACEE-7CBF3F0C4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29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2ED164-133D-40EF-90BD-F97C42D5F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3" y="892175"/>
            <a:ext cx="6877050" cy="51117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803D145-96F6-498F-B10E-CB27CEECB94B}"/>
              </a:ext>
            </a:extLst>
          </p:cNvPr>
          <p:cNvSpPr/>
          <p:nvPr/>
        </p:nvSpPr>
        <p:spPr>
          <a:xfrm>
            <a:off x="545123" y="281631"/>
            <a:ext cx="7696200" cy="393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95313"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b="1" dirty="0">
                <a:latin typeface="+mn-ea"/>
              </a:rPr>
              <a:t>② 计算</a:t>
            </a:r>
            <a:r>
              <a:rPr lang="en-US" altLang="zh-CN" b="1" dirty="0">
                <a:latin typeface="+mn-ea"/>
              </a:rPr>
              <a:t>M</a:t>
            </a:r>
            <a:r>
              <a:rPr lang="en-US" altLang="zh-CN" b="1" dirty="0">
                <a:latin typeface="+mn-ea"/>
                <a:sym typeface="Symbol" pitchFamily="18" charset="2"/>
              </a:rPr>
              <a:t></a:t>
            </a:r>
            <a:r>
              <a:rPr lang="zh-CN" altLang="en-US" b="1" dirty="0">
                <a:latin typeface="+mn-ea"/>
              </a:rPr>
              <a:t>的开始状态</a:t>
            </a:r>
            <a:r>
              <a:rPr lang="en-US" altLang="zh-CN" b="1" dirty="0">
                <a:latin typeface="+mn-ea"/>
              </a:rPr>
              <a:t>S</a:t>
            </a:r>
            <a:r>
              <a:rPr lang="en-US" altLang="zh-CN" b="1" dirty="0">
                <a:latin typeface="+mn-ea"/>
                <a:sym typeface="Symbol" pitchFamily="18" charset="2"/>
              </a:rPr>
              <a:t></a:t>
            </a:r>
            <a:r>
              <a:rPr lang="zh-CN" altLang="en-US" b="1" dirty="0">
                <a:latin typeface="+mn-ea"/>
              </a:rPr>
              <a:t>＝</a:t>
            </a:r>
            <a:r>
              <a:rPr lang="en-US" altLang="zh-CN" b="1" dirty="0" err="1">
                <a:latin typeface="+mn-ea"/>
              </a:rPr>
              <a:t>ε_closure</a:t>
            </a:r>
            <a:r>
              <a:rPr lang="en-US" altLang="zh-CN" b="1" dirty="0">
                <a:latin typeface="+mn-ea"/>
              </a:rPr>
              <a:t>(S)</a:t>
            </a:r>
            <a:r>
              <a:rPr lang="zh-CN" altLang="en-US" b="1" dirty="0">
                <a:latin typeface="+mn-ea"/>
              </a:rPr>
              <a:t>， </a:t>
            </a:r>
            <a:r>
              <a:rPr lang="en-US" altLang="zh-CN" b="1" dirty="0">
                <a:latin typeface="+mn-ea"/>
              </a:rPr>
              <a:t>S</a:t>
            </a:r>
            <a:r>
              <a:rPr lang="en-US" altLang="zh-CN" b="1" dirty="0">
                <a:latin typeface="+mn-ea"/>
                <a:sym typeface="Symbol" pitchFamily="18" charset="2"/>
              </a:rPr>
              <a:t></a:t>
            </a:r>
            <a:r>
              <a:rPr lang="zh-CN" altLang="en-US" b="1" dirty="0">
                <a:latin typeface="+mn-ea"/>
              </a:rPr>
              <a:t>作为</a:t>
            </a:r>
            <a:r>
              <a:rPr lang="en-US" altLang="zh-CN" b="1" dirty="0">
                <a:latin typeface="+mn-ea"/>
              </a:rPr>
              <a:t>K</a:t>
            </a:r>
            <a:r>
              <a:rPr lang="en-US" altLang="zh-CN" b="1" dirty="0">
                <a:latin typeface="+mn-ea"/>
                <a:sym typeface="Symbol" pitchFamily="18" charset="2"/>
              </a:rPr>
              <a:t></a:t>
            </a:r>
            <a:r>
              <a:rPr lang="zh-CN" altLang="en-US" b="1" dirty="0">
                <a:latin typeface="+mn-ea"/>
              </a:rPr>
              <a:t>新增状态；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0A8EFA-0106-4D21-AEE5-3F9E18FDD597}"/>
              </a:ext>
            </a:extLst>
          </p:cNvPr>
          <p:cNvSpPr/>
          <p:nvPr/>
        </p:nvSpPr>
        <p:spPr>
          <a:xfrm>
            <a:off x="4191000" y="4541063"/>
            <a:ext cx="4572000" cy="139076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595313"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b="1" dirty="0">
                <a:latin typeface="+mn-ea"/>
              </a:rPr>
              <a:t>③ 对于</a:t>
            </a:r>
            <a:r>
              <a:rPr lang="en-US" altLang="zh-CN" b="1" dirty="0">
                <a:latin typeface="+mn-ea"/>
              </a:rPr>
              <a:t>K</a:t>
            </a:r>
            <a:r>
              <a:rPr lang="en-US" altLang="zh-CN" b="1" dirty="0">
                <a:latin typeface="+mn-ea"/>
                <a:sym typeface="Symbol" pitchFamily="18" charset="2"/>
              </a:rPr>
              <a:t></a:t>
            </a:r>
            <a:r>
              <a:rPr lang="zh-CN" altLang="en-US" b="1" dirty="0">
                <a:latin typeface="+mn-ea"/>
              </a:rPr>
              <a:t>每一新增状态</a:t>
            </a:r>
            <a:r>
              <a:rPr lang="en-US" altLang="zh-CN" b="1" dirty="0">
                <a:latin typeface="+mn-ea"/>
              </a:rPr>
              <a:t>q</a:t>
            </a:r>
            <a:r>
              <a:rPr lang="zh-CN" altLang="en-US" b="1" dirty="0">
                <a:latin typeface="+mn-ea"/>
              </a:rPr>
              <a:t>，计算出每个</a:t>
            </a:r>
            <a:r>
              <a:rPr lang="en-US" altLang="zh-CN" b="1" dirty="0">
                <a:latin typeface="+mn-ea"/>
              </a:rPr>
              <a:t>a</a:t>
            </a:r>
            <a:r>
              <a:rPr lang="en-US" altLang="zh-CN" b="1" dirty="0">
                <a:latin typeface="+mn-ea"/>
                <a:sym typeface="Symbol" pitchFamily="18" charset="2"/>
              </a:rPr>
              <a:t></a:t>
            </a:r>
            <a:r>
              <a:rPr lang="zh-CN" altLang="en-US" b="1" dirty="0">
                <a:latin typeface="+mn-ea"/>
              </a:rPr>
              <a:t>的转换状态</a:t>
            </a:r>
            <a:r>
              <a:rPr lang="en-US" altLang="zh-CN" b="1" dirty="0">
                <a:latin typeface="+mn-ea"/>
              </a:rPr>
              <a:t>p</a:t>
            </a:r>
            <a:r>
              <a:rPr lang="zh-CN" altLang="en-US" b="1" dirty="0">
                <a:latin typeface="+mn-ea"/>
              </a:rPr>
              <a:t>，即</a:t>
            </a:r>
            <a:r>
              <a:rPr lang="en-US" altLang="zh-CN" b="1" dirty="0">
                <a:latin typeface="+mn-ea"/>
              </a:rPr>
              <a:t>f</a:t>
            </a:r>
            <a:r>
              <a:rPr lang="en-US" altLang="zh-CN" b="1" dirty="0">
                <a:latin typeface="+mn-ea"/>
                <a:sym typeface="Symbol" pitchFamily="18" charset="2"/>
              </a:rPr>
              <a:t></a:t>
            </a:r>
            <a:r>
              <a:rPr lang="en-US" altLang="zh-CN" b="1" dirty="0">
                <a:latin typeface="+mn-ea"/>
              </a:rPr>
              <a:t>(q</a:t>
            </a:r>
            <a:r>
              <a:rPr lang="zh-CN" altLang="en-US" b="1" dirty="0">
                <a:latin typeface="+mn-ea"/>
              </a:rPr>
              <a:t>，</a:t>
            </a:r>
            <a:r>
              <a:rPr lang="en-US" altLang="zh-CN" b="1" dirty="0">
                <a:latin typeface="+mn-ea"/>
              </a:rPr>
              <a:t>a) </a:t>
            </a:r>
            <a:r>
              <a:rPr lang="zh-CN" altLang="en-US" b="1" dirty="0">
                <a:latin typeface="+mn-ea"/>
              </a:rPr>
              <a:t>＝</a:t>
            </a:r>
            <a:r>
              <a:rPr lang="en-US" altLang="zh-CN" b="1" dirty="0">
                <a:latin typeface="+mn-ea"/>
              </a:rPr>
              <a:t>p</a:t>
            </a:r>
            <a:r>
              <a:rPr lang="zh-CN" altLang="en-US" b="1" dirty="0">
                <a:latin typeface="+mn-ea"/>
              </a:rPr>
              <a:t>＝</a:t>
            </a:r>
            <a:r>
              <a:rPr lang="en-US" altLang="zh-CN" b="1" dirty="0" err="1">
                <a:latin typeface="+mn-ea"/>
              </a:rPr>
              <a:t>ε_closure</a:t>
            </a:r>
            <a:r>
              <a:rPr lang="en-US" altLang="zh-CN" b="1" dirty="0">
                <a:latin typeface="+mn-ea"/>
              </a:rPr>
              <a:t>(M(</a:t>
            </a:r>
            <a:r>
              <a:rPr lang="en-US" altLang="zh-CN" b="1" dirty="0" err="1">
                <a:latin typeface="+mn-ea"/>
              </a:rPr>
              <a:t>q,a</a:t>
            </a:r>
            <a:r>
              <a:rPr lang="en-US" altLang="zh-CN" b="1" dirty="0">
                <a:latin typeface="+mn-ea"/>
              </a:rPr>
              <a:t>))</a:t>
            </a:r>
            <a:r>
              <a:rPr lang="zh-CN" altLang="en-US" b="1" dirty="0">
                <a:latin typeface="+mn-ea"/>
              </a:rPr>
              <a:t>。如果</a:t>
            </a:r>
            <a:r>
              <a:rPr lang="en-US" altLang="zh-CN" b="1" dirty="0" err="1">
                <a:latin typeface="+mn-ea"/>
              </a:rPr>
              <a:t>p</a:t>
            </a:r>
            <a:r>
              <a:rPr lang="en-US" altLang="zh-CN" b="1" dirty="0" err="1">
                <a:latin typeface="+mn-ea"/>
                <a:sym typeface="Symbol" pitchFamily="18" charset="2"/>
              </a:rPr>
              <a:t></a:t>
            </a:r>
            <a:r>
              <a:rPr lang="en-US" altLang="zh-CN" b="1" dirty="0" err="1">
                <a:latin typeface="+mn-ea"/>
              </a:rPr>
              <a:t>K</a:t>
            </a:r>
            <a:r>
              <a:rPr lang="en-US" altLang="zh-CN" b="1" dirty="0">
                <a:latin typeface="+mn-ea"/>
                <a:sym typeface="Symbol" pitchFamily="18" charset="2"/>
              </a:rPr>
              <a:t></a:t>
            </a:r>
            <a:r>
              <a:rPr lang="zh-CN" altLang="en-US" b="1" dirty="0">
                <a:latin typeface="+mn-ea"/>
              </a:rPr>
              <a:t>，则</a:t>
            </a:r>
            <a:r>
              <a:rPr lang="en-US" altLang="zh-CN" b="1" dirty="0">
                <a:latin typeface="+mn-ea"/>
              </a:rPr>
              <a:t>p</a:t>
            </a:r>
            <a:r>
              <a:rPr lang="zh-CN" altLang="en-US" b="1" dirty="0">
                <a:latin typeface="+mn-ea"/>
              </a:rPr>
              <a:t>作为</a:t>
            </a:r>
            <a:r>
              <a:rPr lang="en-US" altLang="zh-CN" b="1" dirty="0">
                <a:latin typeface="+mn-ea"/>
              </a:rPr>
              <a:t>K</a:t>
            </a:r>
            <a:r>
              <a:rPr lang="en-US" altLang="zh-CN" b="1" dirty="0">
                <a:latin typeface="+mn-ea"/>
                <a:sym typeface="Symbol" pitchFamily="18" charset="2"/>
              </a:rPr>
              <a:t></a:t>
            </a:r>
            <a:r>
              <a:rPr lang="zh-CN" altLang="en-US" b="1" dirty="0">
                <a:latin typeface="+mn-ea"/>
              </a:rPr>
              <a:t>新增状态；</a:t>
            </a:r>
          </a:p>
        </p:txBody>
      </p:sp>
    </p:spTree>
    <p:extLst>
      <p:ext uri="{BB962C8B-B14F-4D97-AF65-F5344CB8AC3E}">
        <p14:creationId xmlns:p14="http://schemas.microsoft.com/office/powerpoint/2010/main" val="107833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2133600" y="1915751"/>
            <a:ext cx="5334000" cy="456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b="1" dirty="0">
                <a:latin typeface="+mn-ea"/>
                <a:ea typeface="+mn-ea"/>
                <a:hlinkClick r:id="rId3" action="ppaction://hlinksldjump"/>
              </a:rPr>
              <a:t>3.1</a:t>
            </a:r>
            <a:r>
              <a:rPr lang="zh-CN" altLang="en-US" sz="2400" b="1" dirty="0">
                <a:latin typeface="+mn-ea"/>
                <a:ea typeface="+mn-ea"/>
                <a:hlinkClick r:id="rId3" action="ppaction://hlinksldjump"/>
              </a:rPr>
              <a:t>　词法分析程序设计 </a:t>
            </a:r>
            <a:endParaRPr lang="zh-CN" altLang="en-US" sz="2400" b="1" dirty="0">
              <a:latin typeface="+mn-ea"/>
              <a:ea typeface="+mn-ea"/>
            </a:endParaRPr>
          </a:p>
          <a:p>
            <a:pPr algn="l"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b="1" dirty="0">
                <a:latin typeface="+mn-ea"/>
                <a:ea typeface="+mn-ea"/>
                <a:hlinkClick r:id="rId4" action="ppaction://hlinksldjump"/>
              </a:rPr>
              <a:t>3.2</a:t>
            </a:r>
            <a:r>
              <a:rPr lang="zh-CN" altLang="en-US" sz="2400" b="1" dirty="0">
                <a:latin typeface="+mn-ea"/>
                <a:ea typeface="+mn-ea"/>
                <a:hlinkClick r:id="rId4" action="ppaction://hlinksldjump"/>
              </a:rPr>
              <a:t>　单词的描述工具 </a:t>
            </a:r>
            <a:endParaRPr lang="zh-CN" altLang="en-US" sz="2400" b="1" dirty="0">
              <a:latin typeface="+mn-ea"/>
              <a:ea typeface="+mn-ea"/>
            </a:endParaRPr>
          </a:p>
          <a:p>
            <a:pPr algn="l"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b="1" dirty="0">
                <a:latin typeface="+mn-ea"/>
                <a:ea typeface="+mn-ea"/>
                <a:hlinkClick r:id="rId5" action="ppaction://hlinksldjump"/>
              </a:rPr>
              <a:t>3.3</a:t>
            </a:r>
            <a:r>
              <a:rPr lang="zh-CN" altLang="en-US" sz="2400" b="1" dirty="0">
                <a:latin typeface="+mn-ea"/>
                <a:ea typeface="+mn-ea"/>
                <a:hlinkClick r:id="rId5" action="ppaction://hlinksldjump"/>
              </a:rPr>
              <a:t>　有穷自动机 </a:t>
            </a:r>
            <a:endParaRPr lang="zh-CN" altLang="en-US" sz="2400" b="1" dirty="0">
              <a:latin typeface="+mn-ea"/>
              <a:ea typeface="+mn-ea"/>
            </a:endParaRPr>
          </a:p>
          <a:p>
            <a:pPr algn="l"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b="1" dirty="0">
                <a:latin typeface="+mn-ea"/>
                <a:ea typeface="+mn-ea"/>
                <a:hlinkClick r:id="rId6" action="ppaction://hlinksldjump"/>
              </a:rPr>
              <a:t>3.4</a:t>
            </a:r>
            <a:r>
              <a:rPr lang="zh-CN" altLang="en-US" sz="2400" b="1" dirty="0">
                <a:latin typeface="+mn-ea"/>
                <a:ea typeface="+mn-ea"/>
                <a:hlinkClick r:id="rId6" action="ppaction://hlinksldjump"/>
              </a:rPr>
              <a:t>　正规式和有穷自动机的等价性</a:t>
            </a:r>
            <a:endParaRPr lang="zh-CN" altLang="en-US" sz="2400" b="1" dirty="0">
              <a:latin typeface="+mn-ea"/>
              <a:ea typeface="+mn-ea"/>
            </a:endParaRPr>
          </a:p>
          <a:p>
            <a:pPr algn="l"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b="1" dirty="0">
                <a:latin typeface="+mn-ea"/>
                <a:ea typeface="+mn-ea"/>
                <a:hlinkClick r:id="rId7" action="ppaction://hlinksldjump"/>
              </a:rPr>
              <a:t>3.5</a:t>
            </a:r>
            <a:r>
              <a:rPr lang="zh-CN" altLang="en-US" sz="2400" b="1" dirty="0">
                <a:latin typeface="+mn-ea"/>
                <a:ea typeface="+mn-ea"/>
                <a:hlinkClick r:id="rId7" action="ppaction://hlinksldjump"/>
              </a:rPr>
              <a:t>　正规文法和有穷自动机间的转换</a:t>
            </a:r>
            <a:endParaRPr lang="en-US" altLang="zh-CN" sz="2400" b="1" dirty="0">
              <a:latin typeface="+mn-ea"/>
              <a:ea typeface="+mn-ea"/>
              <a:hlinkClick r:id="rId8" action="ppaction://hlinksldjump"/>
            </a:endParaRPr>
          </a:p>
          <a:p>
            <a:pPr algn="l"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b="1" dirty="0">
                <a:latin typeface="+mn-ea"/>
                <a:ea typeface="+mn-ea"/>
                <a:hlinkClick r:id="rId9" action="ppaction://hlinksldjump"/>
              </a:rPr>
              <a:t>3.6</a:t>
            </a:r>
            <a:r>
              <a:rPr lang="zh-CN" altLang="en-US" sz="2400" b="1" dirty="0">
                <a:latin typeface="+mn-ea"/>
                <a:ea typeface="+mn-ea"/>
                <a:hlinkClick r:id="rId9" action="ppaction://hlinksldjump"/>
              </a:rPr>
              <a:t>　词法分析程序的自动构造工具</a:t>
            </a:r>
            <a:endParaRPr lang="en-US" altLang="zh-CN" sz="2400" b="1" dirty="0">
              <a:latin typeface="+mn-ea"/>
              <a:ea typeface="+mn-ea"/>
            </a:endParaRPr>
          </a:p>
          <a:p>
            <a:pPr algn="l" eaLnBrk="1" hangingPunct="1">
              <a:lnSpc>
                <a:spcPct val="130000"/>
              </a:lnSpc>
              <a:spcBef>
                <a:spcPct val="50000"/>
              </a:spcBef>
            </a:pPr>
            <a:endParaRPr lang="zh-CN" altLang="en-US" sz="2400" b="1" dirty="0">
              <a:latin typeface="+mn-ea"/>
              <a:ea typeface="+mn-ea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3194050" y="1163638"/>
            <a:ext cx="1676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800000"/>
                </a:solidFill>
                <a:latin typeface="宋体" pitchFamily="2" charset="-122"/>
                <a:ea typeface="宋体" pitchFamily="2" charset="-122"/>
              </a:rPr>
              <a:t>重点讲解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3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AC73E4-6458-4B29-B069-C942D72CE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30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4F85A2-2F64-406A-A094-02C0D79C2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381999" cy="5181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F1287C9-77E5-4C9F-AED1-7CD40A99F852}"/>
              </a:ext>
            </a:extLst>
          </p:cNvPr>
          <p:cNvSpPr/>
          <p:nvPr/>
        </p:nvSpPr>
        <p:spPr>
          <a:xfrm>
            <a:off x="558019" y="368431"/>
            <a:ext cx="5918981" cy="393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95313"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b="1" dirty="0">
                <a:latin typeface="+mn-ea"/>
              </a:rPr>
              <a:t>④ 重复③，直到</a:t>
            </a:r>
            <a:r>
              <a:rPr lang="en-US" altLang="zh-CN" b="1" dirty="0">
                <a:latin typeface="+mn-ea"/>
              </a:rPr>
              <a:t>K</a:t>
            </a:r>
            <a:r>
              <a:rPr lang="en-US" altLang="zh-CN" b="1" dirty="0">
                <a:latin typeface="+mn-ea"/>
                <a:sym typeface="Symbol" pitchFamily="18" charset="2"/>
              </a:rPr>
              <a:t></a:t>
            </a:r>
            <a:r>
              <a:rPr lang="zh-CN" altLang="en-US" b="1" dirty="0">
                <a:latin typeface="+mn-ea"/>
              </a:rPr>
              <a:t>不再出现新增状态为止；</a:t>
            </a:r>
          </a:p>
        </p:txBody>
      </p:sp>
    </p:spTree>
    <p:extLst>
      <p:ext uri="{BB962C8B-B14F-4D97-AF65-F5344CB8AC3E}">
        <p14:creationId xmlns:p14="http://schemas.microsoft.com/office/powerpoint/2010/main" val="1181382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2ABF278-56DB-4818-B430-7EBAEDA5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31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996069-55E0-433C-B863-F22857D33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229600" cy="4953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FB2B467-6C4E-4F56-A44F-4CE5D944AF13}"/>
              </a:ext>
            </a:extLst>
          </p:cNvPr>
          <p:cNvSpPr/>
          <p:nvPr/>
        </p:nvSpPr>
        <p:spPr>
          <a:xfrm>
            <a:off x="685800" y="381000"/>
            <a:ext cx="5638800" cy="393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95313"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b="1" dirty="0">
                <a:latin typeface="+mn-ea"/>
              </a:rPr>
              <a:t>④ 重复③，直到</a:t>
            </a:r>
            <a:r>
              <a:rPr lang="en-US" altLang="zh-CN" b="1" dirty="0">
                <a:latin typeface="+mn-ea"/>
              </a:rPr>
              <a:t>K</a:t>
            </a:r>
            <a:r>
              <a:rPr lang="en-US" altLang="zh-CN" b="1" dirty="0">
                <a:latin typeface="+mn-ea"/>
                <a:sym typeface="Symbol" pitchFamily="18" charset="2"/>
              </a:rPr>
              <a:t></a:t>
            </a:r>
            <a:r>
              <a:rPr lang="zh-CN" altLang="en-US" b="1" dirty="0">
                <a:latin typeface="+mn-ea"/>
              </a:rPr>
              <a:t>不再出现新增状态为止；</a:t>
            </a:r>
          </a:p>
        </p:txBody>
      </p:sp>
    </p:spTree>
    <p:extLst>
      <p:ext uri="{BB962C8B-B14F-4D97-AF65-F5344CB8AC3E}">
        <p14:creationId xmlns:p14="http://schemas.microsoft.com/office/powerpoint/2010/main" val="3476734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9DBC306-3294-4DA8-ADA3-FF1E590D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32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A78113-6AAF-44F3-A508-A53333420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7543800" cy="51054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C4E62D4-9592-49DA-AFF5-0944A29ADA83}"/>
              </a:ext>
            </a:extLst>
          </p:cNvPr>
          <p:cNvSpPr/>
          <p:nvPr/>
        </p:nvSpPr>
        <p:spPr>
          <a:xfrm>
            <a:off x="1066800" y="322816"/>
            <a:ext cx="5791200" cy="393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95313"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b="1" dirty="0">
                <a:latin typeface="+mn-ea"/>
              </a:rPr>
              <a:t>④ 重复③，直到</a:t>
            </a:r>
            <a:r>
              <a:rPr lang="en-US" altLang="zh-CN" b="1" dirty="0">
                <a:latin typeface="+mn-ea"/>
              </a:rPr>
              <a:t>K</a:t>
            </a:r>
            <a:r>
              <a:rPr lang="en-US" altLang="zh-CN" b="1" dirty="0">
                <a:latin typeface="+mn-ea"/>
                <a:sym typeface="Symbol" pitchFamily="18" charset="2"/>
              </a:rPr>
              <a:t></a:t>
            </a:r>
            <a:r>
              <a:rPr lang="zh-CN" altLang="en-US" b="1" dirty="0">
                <a:latin typeface="+mn-ea"/>
              </a:rPr>
              <a:t>不再出现新增状态为止；</a:t>
            </a:r>
          </a:p>
        </p:txBody>
      </p:sp>
    </p:spTree>
    <p:extLst>
      <p:ext uri="{BB962C8B-B14F-4D97-AF65-F5344CB8AC3E}">
        <p14:creationId xmlns:p14="http://schemas.microsoft.com/office/powerpoint/2010/main" val="414237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BA61570-8AFB-4A2E-B5E9-24BEE58C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33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88AF75-08EA-4F9A-ABF3-BF68FCA7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914399"/>
            <a:ext cx="8229599" cy="51054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8C222E7-AAA7-417F-B957-F1233528C3BA}"/>
              </a:ext>
            </a:extLst>
          </p:cNvPr>
          <p:cNvSpPr/>
          <p:nvPr/>
        </p:nvSpPr>
        <p:spPr>
          <a:xfrm>
            <a:off x="533400" y="76200"/>
            <a:ext cx="6096000" cy="393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95313"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b="1" dirty="0">
                <a:latin typeface="+mn-ea"/>
              </a:rPr>
              <a:t>④ 重复③，直到</a:t>
            </a:r>
            <a:r>
              <a:rPr lang="en-US" altLang="zh-CN" b="1" dirty="0">
                <a:latin typeface="+mn-ea"/>
              </a:rPr>
              <a:t>K</a:t>
            </a:r>
            <a:r>
              <a:rPr lang="en-US" altLang="zh-CN" b="1" dirty="0">
                <a:latin typeface="+mn-ea"/>
                <a:sym typeface="Symbol" pitchFamily="18" charset="2"/>
              </a:rPr>
              <a:t></a:t>
            </a:r>
            <a:r>
              <a:rPr lang="zh-CN" altLang="en-US" b="1" dirty="0">
                <a:latin typeface="+mn-ea"/>
              </a:rPr>
              <a:t>不再出现新增状态为止；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DCED41-DA59-43D9-A854-32200660335B}"/>
              </a:ext>
            </a:extLst>
          </p:cNvPr>
          <p:cNvSpPr/>
          <p:nvPr/>
        </p:nvSpPr>
        <p:spPr>
          <a:xfrm>
            <a:off x="533400" y="477268"/>
            <a:ext cx="7162800" cy="393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95313"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b="1" dirty="0">
                <a:latin typeface="+mn-ea"/>
              </a:rPr>
              <a:t>⑤ 计算接受状态集</a:t>
            </a:r>
            <a:r>
              <a:rPr lang="en-US" altLang="zh-CN" b="1" dirty="0">
                <a:latin typeface="+mn-ea"/>
              </a:rPr>
              <a:t>Z</a:t>
            </a:r>
            <a:r>
              <a:rPr lang="en-US" altLang="zh-CN" b="1" dirty="0">
                <a:latin typeface="+mn-ea"/>
                <a:sym typeface="Symbol" pitchFamily="18" charset="2"/>
              </a:rPr>
              <a:t></a:t>
            </a:r>
            <a:r>
              <a:rPr lang="zh-CN" altLang="en-US" b="1" dirty="0">
                <a:latin typeface="+mn-ea"/>
              </a:rPr>
              <a:t>＝</a:t>
            </a:r>
            <a:r>
              <a:rPr lang="en-US" altLang="zh-CN" b="1" dirty="0">
                <a:latin typeface="+mn-ea"/>
              </a:rPr>
              <a:t>{</a:t>
            </a:r>
            <a:r>
              <a:rPr lang="en-US" altLang="zh-CN" b="1" dirty="0" err="1">
                <a:latin typeface="+mn-ea"/>
              </a:rPr>
              <a:t>q︱q∈K</a:t>
            </a:r>
            <a:r>
              <a:rPr lang="en-US" altLang="zh-CN" b="1" dirty="0">
                <a:latin typeface="+mn-ea"/>
                <a:sym typeface="Symbol" pitchFamily="18" charset="2"/>
              </a:rPr>
              <a:t></a:t>
            </a:r>
            <a:r>
              <a:rPr lang="en-US" altLang="zh-CN" b="1" dirty="0">
                <a:latin typeface="+mn-ea"/>
              </a:rPr>
              <a:t>,</a:t>
            </a:r>
            <a:r>
              <a:rPr lang="en-US" altLang="zh-CN" b="1" dirty="0" err="1">
                <a:latin typeface="+mn-ea"/>
              </a:rPr>
              <a:t>q∩Z≠Φ</a:t>
            </a:r>
            <a:r>
              <a:rPr lang="en-US" altLang="zh-CN" b="1" dirty="0"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1031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10"/>
          <p:cNvSpPr>
            <a:spLocks noChangeArrowheads="1"/>
          </p:cNvSpPr>
          <p:nvPr/>
        </p:nvSpPr>
        <p:spPr bwMode="auto">
          <a:xfrm>
            <a:off x="2362200" y="4648200"/>
            <a:ext cx="4800600" cy="1447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228600" y="1827510"/>
            <a:ext cx="8382000" cy="301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95313"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200" b="1" dirty="0">
                <a:solidFill>
                  <a:srgbClr val="C00000"/>
                </a:solidFill>
                <a:latin typeface="+mn-ea"/>
                <a:ea typeface="+mn-ea"/>
              </a:rPr>
              <a:t>定义</a:t>
            </a:r>
            <a:r>
              <a:rPr lang="en-US" altLang="zh-CN" sz="2200" b="1" dirty="0">
                <a:solidFill>
                  <a:srgbClr val="C00000"/>
                </a:solidFill>
                <a:latin typeface="+mn-ea"/>
                <a:ea typeface="+mn-ea"/>
              </a:rPr>
              <a:t>3.10  </a:t>
            </a:r>
            <a:r>
              <a:rPr lang="zh-CN" altLang="en-US" sz="2200" b="1" dirty="0">
                <a:latin typeface="+mn-ea"/>
                <a:ea typeface="+mn-ea"/>
              </a:rPr>
              <a:t>设</a:t>
            </a:r>
            <a:r>
              <a:rPr lang="en-US" altLang="zh-CN" sz="2200" b="1" dirty="0">
                <a:latin typeface="+mn-ea"/>
                <a:ea typeface="+mn-ea"/>
              </a:rPr>
              <a:t>DFA M</a:t>
            </a:r>
            <a:r>
              <a:rPr lang="zh-CN" altLang="en-US" sz="2200" b="1" dirty="0">
                <a:latin typeface="+mn-ea"/>
                <a:ea typeface="+mn-ea"/>
              </a:rPr>
              <a:t>＝</a:t>
            </a:r>
            <a:r>
              <a:rPr lang="en-US" altLang="zh-CN" sz="2200" b="1" dirty="0">
                <a:latin typeface="+mn-ea"/>
                <a:ea typeface="+mn-ea"/>
              </a:rPr>
              <a:t>(</a:t>
            </a:r>
            <a:r>
              <a:rPr lang="en-US" altLang="zh-CN" sz="2200" b="1" dirty="0" err="1">
                <a:latin typeface="+mn-ea"/>
                <a:ea typeface="+mn-ea"/>
              </a:rPr>
              <a:t>K,</a:t>
            </a:r>
            <a:r>
              <a:rPr lang="en-US" altLang="zh-CN" sz="2200" b="1" dirty="0" err="1">
                <a:latin typeface="+mn-ea"/>
                <a:ea typeface="+mn-ea"/>
                <a:sym typeface="Symbol" pitchFamily="18" charset="2"/>
              </a:rPr>
              <a:t></a:t>
            </a:r>
            <a:r>
              <a:rPr lang="en-US" altLang="zh-CN" sz="2200" b="1" dirty="0" err="1">
                <a:latin typeface="+mn-ea"/>
                <a:ea typeface="+mn-ea"/>
              </a:rPr>
              <a:t>,f,S,Z</a:t>
            </a:r>
            <a:r>
              <a:rPr lang="en-US" altLang="zh-CN" sz="2200" b="1" dirty="0">
                <a:latin typeface="+mn-ea"/>
                <a:ea typeface="+mn-ea"/>
              </a:rPr>
              <a:t>),</a:t>
            </a:r>
            <a:r>
              <a:rPr lang="en-US" altLang="zh-CN" sz="2200" b="1" dirty="0" err="1">
                <a:latin typeface="+mn-ea"/>
                <a:ea typeface="+mn-ea"/>
              </a:rPr>
              <a:t>p</a:t>
            </a:r>
            <a:r>
              <a:rPr lang="en-US" altLang="zh-CN" sz="2200" b="1" dirty="0" err="1">
                <a:latin typeface="+mn-ea"/>
                <a:ea typeface="+mn-ea"/>
                <a:sym typeface="Symbol" pitchFamily="18" charset="2"/>
              </a:rPr>
              <a:t></a:t>
            </a:r>
            <a:r>
              <a:rPr lang="en-US" altLang="zh-CN" sz="2200" b="1" dirty="0" err="1">
                <a:latin typeface="+mn-ea"/>
                <a:ea typeface="+mn-ea"/>
              </a:rPr>
              <a:t>K,q</a:t>
            </a:r>
            <a:r>
              <a:rPr lang="en-US" altLang="zh-CN" sz="2200" b="1" dirty="0">
                <a:latin typeface="+mn-ea"/>
                <a:ea typeface="+mn-ea"/>
              </a:rPr>
              <a:t> 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</a:t>
            </a:r>
            <a:r>
              <a:rPr lang="en-US" altLang="zh-CN" sz="2200" b="1" dirty="0" err="1">
                <a:latin typeface="+mn-ea"/>
                <a:ea typeface="+mn-ea"/>
              </a:rPr>
              <a:t>K,p</a:t>
            </a:r>
            <a:r>
              <a:rPr lang="zh-CN" altLang="en-US" sz="2200" b="1" dirty="0">
                <a:latin typeface="+mn-ea"/>
                <a:ea typeface="+mn-ea"/>
              </a:rPr>
              <a:t>和</a:t>
            </a:r>
            <a:r>
              <a:rPr lang="en-US" altLang="zh-CN" sz="2200" b="1" dirty="0">
                <a:latin typeface="+mn-ea"/>
                <a:ea typeface="+mn-ea"/>
              </a:rPr>
              <a:t>q</a:t>
            </a:r>
            <a:r>
              <a:rPr lang="zh-CN" altLang="en-US" sz="2200" b="1" dirty="0">
                <a:latin typeface="+mn-ea"/>
                <a:ea typeface="+mn-ea"/>
              </a:rPr>
              <a:t>是等价的</a:t>
            </a:r>
            <a:r>
              <a:rPr lang="en-US" altLang="zh-CN" sz="2200" b="1" dirty="0">
                <a:latin typeface="+mn-ea"/>
                <a:ea typeface="+mn-ea"/>
              </a:rPr>
              <a:t>(</a:t>
            </a:r>
            <a:r>
              <a:rPr lang="zh-CN" altLang="en-US" sz="2200" b="1" dirty="0">
                <a:latin typeface="+mn-ea"/>
                <a:ea typeface="+mn-ea"/>
              </a:rPr>
              <a:t>记为</a:t>
            </a:r>
            <a:r>
              <a:rPr lang="en-US" altLang="zh-CN" sz="2200" b="1" dirty="0" err="1">
                <a:latin typeface="+mn-ea"/>
                <a:ea typeface="+mn-ea"/>
              </a:rPr>
              <a:t>p≡q</a:t>
            </a:r>
            <a:r>
              <a:rPr lang="en-US" altLang="zh-CN" sz="2200" b="1" dirty="0">
                <a:latin typeface="+mn-ea"/>
                <a:ea typeface="+mn-ea"/>
              </a:rPr>
              <a:t>)</a:t>
            </a:r>
            <a:r>
              <a:rPr lang="zh-CN" altLang="en-US" sz="2200" b="1" dirty="0">
                <a:latin typeface="+mn-ea"/>
                <a:ea typeface="+mn-ea"/>
              </a:rPr>
              <a:t>定义为： </a:t>
            </a:r>
            <a:endParaRPr lang="en-US" altLang="zh-CN" sz="2200" b="1" dirty="0">
              <a:latin typeface="+mn-ea"/>
              <a:ea typeface="+mn-ea"/>
            </a:endParaRPr>
          </a:p>
          <a:p>
            <a:pPr indent="595313"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200" b="1" dirty="0">
                <a:latin typeface="+mn-ea"/>
                <a:ea typeface="+mn-ea"/>
              </a:rPr>
              <a:t>    </a:t>
            </a:r>
            <a:r>
              <a:rPr lang="en-US" altLang="zh-CN" sz="2200" b="1" dirty="0" err="1">
                <a:latin typeface="+mn-ea"/>
                <a:ea typeface="+mn-ea"/>
              </a:rPr>
              <a:t>p≡q</a:t>
            </a:r>
            <a:r>
              <a:rPr lang="en-US" altLang="zh-CN" sz="2200" b="1" dirty="0">
                <a:latin typeface="+mn-ea"/>
                <a:ea typeface="+mn-ea"/>
              </a:rPr>
              <a:t>  </a:t>
            </a:r>
            <a:r>
              <a:rPr lang="en-US" altLang="zh-CN" sz="2200" b="1" dirty="0" err="1">
                <a:latin typeface="+mn-ea"/>
                <a:ea typeface="+mn-ea"/>
              </a:rPr>
              <a:t>iff</a:t>
            </a:r>
            <a:r>
              <a:rPr lang="en-US" altLang="zh-CN" sz="2200" b="1" dirty="0">
                <a:latin typeface="+mn-ea"/>
                <a:ea typeface="+mn-ea"/>
              </a:rPr>
              <a:t>  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</a:t>
            </a:r>
            <a:r>
              <a:rPr lang="en-US" altLang="zh-CN" sz="2200" b="1" dirty="0">
                <a:latin typeface="+mn-ea"/>
                <a:ea typeface="+mn-ea"/>
              </a:rPr>
              <a:t>*[f(p, 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</a:t>
            </a:r>
            <a:r>
              <a:rPr lang="en-US" altLang="zh-CN" sz="2200" b="1" dirty="0">
                <a:latin typeface="+mn-ea"/>
                <a:ea typeface="+mn-ea"/>
              </a:rPr>
              <a:t>)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</a:t>
            </a:r>
            <a:r>
              <a:rPr lang="en-US" altLang="zh-CN" sz="2200" b="1" dirty="0">
                <a:latin typeface="+mn-ea"/>
                <a:ea typeface="+mn-ea"/>
              </a:rPr>
              <a:t>Z 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</a:t>
            </a:r>
            <a:r>
              <a:rPr lang="en-US" altLang="zh-CN" sz="2200" b="1" dirty="0">
                <a:latin typeface="+mn-ea"/>
                <a:ea typeface="+mn-ea"/>
              </a:rPr>
              <a:t>f(q, 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</a:t>
            </a:r>
            <a:r>
              <a:rPr lang="en-US" altLang="zh-CN" sz="2200" b="1" dirty="0">
                <a:latin typeface="+mn-ea"/>
                <a:ea typeface="+mn-ea"/>
              </a:rPr>
              <a:t>)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</a:t>
            </a:r>
            <a:r>
              <a:rPr lang="en-US" altLang="zh-CN" sz="2200" b="1" dirty="0">
                <a:latin typeface="+mn-ea"/>
                <a:ea typeface="+mn-ea"/>
              </a:rPr>
              <a:t>Z]</a:t>
            </a:r>
            <a:r>
              <a:rPr lang="zh-CN" altLang="en-US" sz="2200" b="1" dirty="0">
                <a:latin typeface="+mn-ea"/>
                <a:ea typeface="+mn-ea"/>
              </a:rPr>
              <a:t>。</a:t>
            </a:r>
          </a:p>
          <a:p>
            <a:pPr indent="595313"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200" b="1" dirty="0">
                <a:latin typeface="+mn-ea"/>
                <a:ea typeface="+mn-ea"/>
                <a:sym typeface="Wingdings" pitchFamily="2" charset="2"/>
              </a:rPr>
              <a:t>状态</a:t>
            </a:r>
            <a:r>
              <a:rPr lang="en-US" altLang="zh-CN" sz="2200" b="1" dirty="0">
                <a:latin typeface="+mn-ea"/>
                <a:ea typeface="+mn-ea"/>
                <a:sym typeface="Wingdings" pitchFamily="2" charset="2"/>
              </a:rPr>
              <a:t>p</a:t>
            </a:r>
            <a:r>
              <a:rPr lang="zh-CN" altLang="en-US" sz="2200" b="1" dirty="0">
                <a:latin typeface="+mn-ea"/>
                <a:ea typeface="+mn-ea"/>
                <a:sym typeface="Wingdings" pitchFamily="2" charset="2"/>
              </a:rPr>
              <a:t>和</a:t>
            </a:r>
            <a:r>
              <a:rPr lang="en-US" altLang="zh-CN" sz="2200" b="1" dirty="0">
                <a:latin typeface="+mn-ea"/>
                <a:ea typeface="+mn-ea"/>
                <a:sym typeface="Wingdings" pitchFamily="2" charset="2"/>
              </a:rPr>
              <a:t>q</a:t>
            </a:r>
            <a:r>
              <a:rPr lang="zh-CN" altLang="en-US" sz="2200" b="1" dirty="0">
                <a:latin typeface="+mn-ea"/>
                <a:ea typeface="+mn-ea"/>
                <a:sym typeface="Wingdings" pitchFamily="2" charset="2"/>
              </a:rPr>
              <a:t>等价的二个条件：</a:t>
            </a:r>
            <a:endParaRPr lang="en-US" altLang="zh-CN" sz="2200" b="1" dirty="0">
              <a:latin typeface="+mn-ea"/>
              <a:ea typeface="+mn-ea"/>
              <a:sym typeface="Wingdings" pitchFamily="2" charset="2"/>
            </a:endParaRPr>
          </a:p>
          <a:p>
            <a:pPr indent="595313"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200" b="1" dirty="0">
                <a:latin typeface="+mn-ea"/>
                <a:ea typeface="+mn-ea"/>
                <a:sym typeface="Wingdings" pitchFamily="2" charset="2"/>
              </a:rPr>
              <a:t>一致性条件：</a:t>
            </a:r>
            <a:r>
              <a:rPr lang="en-US" altLang="zh-CN" sz="2200" b="1" dirty="0">
                <a:latin typeface="+mn-ea"/>
                <a:ea typeface="+mn-ea"/>
                <a:sym typeface="Wingdings" pitchFamily="2" charset="2"/>
              </a:rPr>
              <a:t>p</a:t>
            </a:r>
            <a:r>
              <a:rPr lang="zh-CN" altLang="en-US" sz="2200" b="1" dirty="0">
                <a:latin typeface="+mn-ea"/>
                <a:ea typeface="+mn-ea"/>
                <a:sym typeface="Wingdings" pitchFamily="2" charset="2"/>
              </a:rPr>
              <a:t>和</a:t>
            </a:r>
            <a:r>
              <a:rPr lang="en-US" altLang="zh-CN" sz="2200" b="1" dirty="0">
                <a:latin typeface="+mn-ea"/>
                <a:ea typeface="+mn-ea"/>
                <a:sym typeface="Wingdings" pitchFamily="2" charset="2"/>
              </a:rPr>
              <a:t>q</a:t>
            </a:r>
            <a:r>
              <a:rPr lang="zh-CN" altLang="en-US" sz="2200" b="1" dirty="0">
                <a:latin typeface="+mn-ea"/>
                <a:ea typeface="+mn-ea"/>
                <a:sym typeface="Wingdings" pitchFamily="2" charset="2"/>
              </a:rPr>
              <a:t>同时是可接受状态或不可接受状态。</a:t>
            </a:r>
            <a:endParaRPr lang="en-US" altLang="zh-CN" sz="2200" b="1" dirty="0">
              <a:latin typeface="+mn-ea"/>
              <a:ea typeface="+mn-ea"/>
              <a:sym typeface="Wingdings" pitchFamily="2" charset="2"/>
            </a:endParaRPr>
          </a:p>
          <a:p>
            <a:pPr indent="595313"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200" b="1" dirty="0">
                <a:latin typeface="+mn-ea"/>
                <a:ea typeface="+mn-ea"/>
                <a:sym typeface="Wingdings" pitchFamily="2" charset="2"/>
              </a:rPr>
              <a:t>		</a:t>
            </a:r>
            <a:r>
              <a:rPr lang="zh-CN" altLang="en-US" sz="2200" b="1" dirty="0">
                <a:latin typeface="+mn-ea"/>
                <a:ea typeface="+mn-ea"/>
                <a:sym typeface="Wingdings" pitchFamily="2" charset="2"/>
              </a:rPr>
              <a:t>所以，</a:t>
            </a:r>
            <a:r>
              <a:rPr lang="zh-CN" altLang="en-US" sz="2200" b="1" dirty="0">
                <a:latin typeface="+mn-ea"/>
                <a:ea typeface="+mn-ea"/>
              </a:rPr>
              <a:t>对于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</a:t>
            </a:r>
            <a:r>
              <a:rPr lang="en-US" altLang="zh-CN" sz="2200" b="1" dirty="0" err="1">
                <a:latin typeface="+mn-ea"/>
                <a:ea typeface="+mn-ea"/>
              </a:rPr>
              <a:t>p</a:t>
            </a:r>
            <a:r>
              <a:rPr lang="en-US" altLang="zh-CN" sz="2200" b="1" dirty="0" err="1">
                <a:latin typeface="+mn-ea"/>
                <a:ea typeface="+mn-ea"/>
                <a:sym typeface="Symbol" pitchFamily="18" charset="2"/>
              </a:rPr>
              <a:t></a:t>
            </a:r>
            <a:r>
              <a:rPr lang="en-US" altLang="zh-CN" sz="2200" b="1" dirty="0" err="1">
                <a:latin typeface="+mn-ea"/>
                <a:ea typeface="+mn-ea"/>
              </a:rPr>
              <a:t>Z</a:t>
            </a:r>
            <a:r>
              <a:rPr lang="zh-CN" altLang="en-US" sz="2200" b="1" dirty="0">
                <a:latin typeface="+mn-ea"/>
                <a:ea typeface="+mn-ea"/>
              </a:rPr>
              <a:t>，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</a:t>
            </a:r>
            <a:r>
              <a:rPr lang="en-US" altLang="zh-CN" sz="2200" b="1" dirty="0" err="1">
                <a:latin typeface="+mn-ea"/>
                <a:ea typeface="+mn-ea"/>
              </a:rPr>
              <a:t>q</a:t>
            </a:r>
            <a:r>
              <a:rPr lang="en-US" altLang="zh-CN" sz="2200" b="1" dirty="0" err="1">
                <a:latin typeface="+mn-ea"/>
                <a:ea typeface="+mn-ea"/>
                <a:sym typeface="Symbol" pitchFamily="18" charset="2"/>
              </a:rPr>
              <a:t></a:t>
            </a:r>
            <a:r>
              <a:rPr lang="en-US" altLang="zh-CN" sz="2200" b="1" dirty="0" err="1">
                <a:latin typeface="+mn-ea"/>
                <a:ea typeface="+mn-ea"/>
              </a:rPr>
              <a:t>K</a:t>
            </a:r>
            <a:r>
              <a:rPr lang="en-US" altLang="zh-CN" sz="2200" b="1" dirty="0" err="1">
                <a:latin typeface="+mn-ea"/>
                <a:ea typeface="+mn-ea"/>
                <a:sym typeface="Symbol" pitchFamily="18" charset="2"/>
              </a:rPr>
              <a:t></a:t>
            </a:r>
            <a:r>
              <a:rPr lang="en-US" altLang="zh-CN" sz="2200" b="1" dirty="0" err="1">
                <a:latin typeface="+mn-ea"/>
                <a:ea typeface="+mn-ea"/>
              </a:rPr>
              <a:t>Z</a:t>
            </a:r>
            <a:r>
              <a:rPr lang="zh-CN" altLang="en-US" sz="2200" b="1" dirty="0">
                <a:latin typeface="+mn-ea"/>
                <a:ea typeface="+mn-ea"/>
              </a:rPr>
              <a:t>，</a:t>
            </a:r>
            <a:r>
              <a:rPr lang="en-US" altLang="zh-CN" sz="2200" b="1" dirty="0">
                <a:latin typeface="+mn-ea"/>
                <a:ea typeface="+mn-ea"/>
              </a:rPr>
              <a:t>p</a:t>
            </a:r>
            <a:r>
              <a:rPr lang="zh-CN" altLang="en-US" sz="2200" b="1" dirty="0">
                <a:latin typeface="+mn-ea"/>
                <a:ea typeface="+mn-ea"/>
              </a:rPr>
              <a:t>和</a:t>
            </a:r>
            <a:r>
              <a:rPr lang="en-US" altLang="zh-CN" sz="2200" b="1" dirty="0">
                <a:latin typeface="+mn-ea"/>
                <a:ea typeface="+mn-ea"/>
              </a:rPr>
              <a:t>q </a:t>
            </a:r>
            <a:r>
              <a:rPr lang="zh-CN" altLang="en-US" sz="2200" b="1" dirty="0">
                <a:latin typeface="+mn-ea"/>
                <a:ea typeface="+mn-ea"/>
              </a:rPr>
              <a:t>是不等价的。</a:t>
            </a:r>
            <a:endParaRPr lang="en-US" altLang="zh-CN" sz="2200" b="1" dirty="0">
              <a:latin typeface="+mn-ea"/>
              <a:ea typeface="+mn-ea"/>
            </a:endParaRPr>
          </a:p>
          <a:p>
            <a:pPr indent="595313"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200" b="1" dirty="0">
                <a:latin typeface="+mn-ea"/>
                <a:ea typeface="+mn-ea"/>
              </a:rPr>
              <a:t>蔓延性条件：对所有输入符号，</a:t>
            </a:r>
            <a:r>
              <a:rPr lang="en-US" altLang="zh-CN" sz="2200" b="1" dirty="0">
                <a:latin typeface="+mn-ea"/>
                <a:ea typeface="+mn-ea"/>
              </a:rPr>
              <a:t>p</a:t>
            </a:r>
            <a:r>
              <a:rPr lang="zh-CN" altLang="en-US" sz="2200" b="1" dirty="0">
                <a:latin typeface="+mn-ea"/>
                <a:ea typeface="+mn-ea"/>
              </a:rPr>
              <a:t>和</a:t>
            </a:r>
            <a:r>
              <a:rPr lang="en-US" altLang="zh-CN" sz="2200" b="1" dirty="0">
                <a:latin typeface="+mn-ea"/>
                <a:ea typeface="+mn-ea"/>
              </a:rPr>
              <a:t>q</a:t>
            </a:r>
            <a:r>
              <a:rPr lang="zh-CN" altLang="en-US" sz="2200" b="1" dirty="0">
                <a:latin typeface="+mn-ea"/>
                <a:ea typeface="+mn-ea"/>
              </a:rPr>
              <a:t>必须转换到等价的状态中。</a:t>
            </a:r>
            <a:endParaRPr lang="en-US" altLang="zh-CN" sz="2200" b="1" dirty="0">
              <a:latin typeface="+mn-ea"/>
              <a:ea typeface="+mn-ea"/>
            </a:endParaRPr>
          </a:p>
        </p:txBody>
      </p:sp>
      <p:sp>
        <p:nvSpPr>
          <p:cNvPr id="31749" name="Text Box 6"/>
          <p:cNvSpPr txBox="1">
            <a:spLocks noChangeArrowheads="1"/>
          </p:cNvSpPr>
          <p:nvPr/>
        </p:nvSpPr>
        <p:spPr bwMode="auto">
          <a:xfrm>
            <a:off x="457200" y="851277"/>
            <a:ext cx="799031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95313" algn="l" eaLnBrk="1" hangingPunct="1">
              <a:lnSpc>
                <a:spcPct val="150000"/>
              </a:lnSpc>
              <a:spcBef>
                <a:spcPts val="600"/>
              </a:spcBef>
            </a:pPr>
            <a:r>
              <a:rPr lang="zh-CN" altLang="en-US" sz="2200" b="1" dirty="0">
                <a:latin typeface="+mn-ea"/>
                <a:ea typeface="+mn-ea"/>
              </a:rPr>
              <a:t>确定有穷自动机</a:t>
            </a:r>
            <a:r>
              <a:rPr lang="en-US" altLang="zh-CN" sz="2200" b="1" dirty="0">
                <a:latin typeface="+mn-ea"/>
                <a:ea typeface="+mn-ea"/>
              </a:rPr>
              <a:t>DFA M</a:t>
            </a:r>
            <a:r>
              <a:rPr lang="zh-CN" altLang="en-US" sz="2200" b="1" dirty="0">
                <a:latin typeface="+mn-ea"/>
                <a:ea typeface="+mn-ea"/>
              </a:rPr>
              <a:t>的简化是指寻找与之等价的、状态个数达到最小的</a:t>
            </a:r>
            <a:r>
              <a:rPr lang="en-US" altLang="zh-CN" sz="2200" b="1" dirty="0">
                <a:latin typeface="+mn-ea"/>
                <a:ea typeface="+mn-ea"/>
              </a:rPr>
              <a:t>DFA M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zh-CN" altLang="en-US" sz="2200" b="1" dirty="0">
                <a:latin typeface="+mn-ea"/>
                <a:ea typeface="+mn-ea"/>
              </a:rPr>
              <a:t>。这样的</a:t>
            </a:r>
            <a:r>
              <a:rPr lang="en-US" altLang="zh-CN" sz="2200" b="1" dirty="0">
                <a:latin typeface="+mn-ea"/>
                <a:ea typeface="+mn-ea"/>
              </a:rPr>
              <a:t>DFA M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zh-CN" altLang="en-US" sz="2200" b="1" dirty="0">
                <a:latin typeface="+mn-ea"/>
                <a:ea typeface="+mn-ea"/>
              </a:rPr>
              <a:t>，称为</a:t>
            </a:r>
            <a:r>
              <a:rPr lang="zh-CN" altLang="en-US" sz="2200" b="1" dirty="0">
                <a:solidFill>
                  <a:srgbClr val="CC6600"/>
                </a:solidFill>
                <a:latin typeface="+mn-ea"/>
                <a:ea typeface="+mn-ea"/>
              </a:rPr>
              <a:t>最小化的</a:t>
            </a:r>
            <a:r>
              <a:rPr lang="en-US" altLang="zh-CN" sz="2200" b="1" dirty="0">
                <a:latin typeface="+mn-ea"/>
                <a:ea typeface="+mn-ea"/>
              </a:rPr>
              <a:t>DFA</a:t>
            </a:r>
            <a:r>
              <a:rPr lang="zh-CN" altLang="en-US" sz="2200" b="1" dirty="0">
                <a:latin typeface="+mn-ea"/>
                <a:ea typeface="+mn-ea"/>
              </a:rPr>
              <a:t>。 </a:t>
            </a:r>
          </a:p>
        </p:txBody>
      </p:sp>
      <p:sp>
        <p:nvSpPr>
          <p:cNvPr id="31750" name="Text Box 7"/>
          <p:cNvSpPr txBox="1">
            <a:spLocks noChangeArrowheads="1"/>
          </p:cNvSpPr>
          <p:nvPr/>
        </p:nvSpPr>
        <p:spPr bwMode="auto">
          <a:xfrm>
            <a:off x="533400" y="4668047"/>
            <a:ext cx="7924800" cy="10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606425"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200" b="1" dirty="0">
                <a:latin typeface="+mn-ea"/>
                <a:ea typeface="+mn-ea"/>
              </a:rPr>
              <a:t>确定有穷自动机简化基本思想是：计算 </a:t>
            </a:r>
            <a:r>
              <a:rPr lang="en-US" altLang="zh-CN" sz="2200" b="1" dirty="0">
                <a:latin typeface="+mn-ea"/>
                <a:ea typeface="+mn-ea"/>
              </a:rPr>
              <a:t>DFA M</a:t>
            </a:r>
            <a:r>
              <a:rPr lang="zh-CN" altLang="en-US" sz="2200" b="1" dirty="0">
                <a:latin typeface="+mn-ea"/>
                <a:ea typeface="+mn-ea"/>
              </a:rPr>
              <a:t>的等价状态，然后将等价状态合并，得到最小化的</a:t>
            </a:r>
            <a:r>
              <a:rPr lang="en-US" altLang="zh-CN" sz="2200" b="1" dirty="0">
                <a:latin typeface="+mn-ea"/>
                <a:ea typeface="+mn-ea"/>
              </a:rPr>
              <a:t>DFA M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zh-CN" altLang="en-US" sz="2200" b="1" dirty="0">
                <a:latin typeface="+mn-ea"/>
                <a:ea typeface="+mn-ea"/>
              </a:rPr>
              <a:t>。</a:t>
            </a:r>
          </a:p>
        </p:txBody>
      </p:sp>
      <p:sp>
        <p:nvSpPr>
          <p:cNvPr id="31751" name="Text Box 8"/>
          <p:cNvSpPr txBox="1">
            <a:spLocks noChangeArrowheads="1"/>
          </p:cNvSpPr>
          <p:nvPr/>
        </p:nvSpPr>
        <p:spPr bwMode="auto">
          <a:xfrm>
            <a:off x="2592387" y="4833938"/>
            <a:ext cx="4495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zh-CN" altLang="en-US" sz="2000" b="1" dirty="0">
                <a:latin typeface="Times New Roman" pitchFamily="18" charset="0"/>
              </a:rPr>
              <a:t>计算 </a:t>
            </a:r>
            <a:r>
              <a:rPr lang="en-US" altLang="zh-CN" sz="2000" b="1" dirty="0">
                <a:latin typeface="Times New Roman" pitchFamily="18" charset="0"/>
              </a:rPr>
              <a:t>DFA M</a:t>
            </a:r>
            <a:r>
              <a:rPr lang="zh-CN" altLang="en-US" sz="2000" b="1" dirty="0">
                <a:latin typeface="Times New Roman" pitchFamily="18" charset="0"/>
              </a:rPr>
              <a:t>的等价状态方法有两类：</a:t>
            </a:r>
          </a:p>
          <a:p>
            <a:pPr eaLnBrk="1" hangingPunct="1">
              <a:spcBef>
                <a:spcPct val="30000"/>
              </a:spcBef>
            </a:pPr>
            <a:r>
              <a:rPr lang="zh-CN" altLang="en-US" sz="2000" b="1" dirty="0">
                <a:latin typeface="Times New Roman" pitchFamily="18" charset="0"/>
              </a:rPr>
              <a:t>  分割法</a:t>
            </a:r>
            <a:r>
              <a:rPr lang="en-US" altLang="zh-CN" sz="2000" b="1" dirty="0">
                <a:latin typeface="Times New Roman" pitchFamily="18" charset="0"/>
              </a:rPr>
              <a:t>(</a:t>
            </a:r>
            <a:r>
              <a:rPr lang="zh-CN" altLang="en-US" sz="2000" b="1" dirty="0">
                <a:latin typeface="Times New Roman" pitchFamily="18" charset="0"/>
              </a:rPr>
              <a:t>教材采用</a:t>
            </a:r>
            <a:r>
              <a:rPr lang="en-US" altLang="zh-CN" sz="2000" b="1" dirty="0">
                <a:latin typeface="Times New Roman" pitchFamily="18" charset="0"/>
              </a:rPr>
              <a:t>)</a:t>
            </a:r>
          </a:p>
          <a:p>
            <a:pPr algn="l" eaLnBrk="1" hangingPunct="1">
              <a:spcBef>
                <a:spcPct val="30000"/>
              </a:spcBef>
            </a:pPr>
            <a:r>
              <a:rPr lang="en-US" altLang="zh-CN" sz="2000" b="1" dirty="0">
                <a:latin typeface="Times New Roman" pitchFamily="18" charset="0"/>
              </a:rPr>
              <a:t>                    </a:t>
            </a:r>
            <a:r>
              <a:rPr lang="zh-CN" altLang="en-US" sz="2000" b="1" dirty="0">
                <a:latin typeface="Times New Roman" pitchFamily="18" charset="0"/>
              </a:rPr>
              <a:t>合并法</a:t>
            </a:r>
          </a:p>
        </p:txBody>
      </p:sp>
      <p:sp>
        <p:nvSpPr>
          <p:cNvPr id="31752" name="AutoShape 9"/>
          <p:cNvSpPr>
            <a:spLocks/>
          </p:cNvSpPr>
          <p:nvPr/>
        </p:nvSpPr>
        <p:spPr bwMode="auto">
          <a:xfrm>
            <a:off x="3654425" y="5307013"/>
            <a:ext cx="155575" cy="717550"/>
          </a:xfrm>
          <a:prstGeom prst="leftBrace">
            <a:avLst>
              <a:gd name="adj1" fmla="val 38435"/>
              <a:gd name="adj2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sp>
        <p:nvSpPr>
          <p:cNvPr id="9" name="Text Box 1031"/>
          <p:cNvSpPr txBox="1">
            <a:spLocks noChangeArrowheads="1"/>
          </p:cNvSpPr>
          <p:nvPr/>
        </p:nvSpPr>
        <p:spPr bwMode="auto">
          <a:xfrm>
            <a:off x="609600" y="314980"/>
            <a:ext cx="4648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DFA</a:t>
            </a: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的最小化</a:t>
            </a:r>
            <a:endParaRPr lang="en-US" altLang="zh-CN" sz="2800" b="1" dirty="0">
              <a:solidFill>
                <a:srgbClr val="8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34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animBg="1"/>
      <p:bldP spid="31750" grpId="0"/>
      <p:bldP spid="31751" grpId="0"/>
      <p:bldP spid="3175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609600" y="4724400"/>
            <a:ext cx="1752600" cy="685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sp>
        <p:nvSpPr>
          <p:cNvPr id="32772" name="Text Box 2"/>
          <p:cNvSpPr txBox="1">
            <a:spLocks noChangeArrowheads="1"/>
          </p:cNvSpPr>
          <p:nvPr/>
        </p:nvSpPr>
        <p:spPr bwMode="auto">
          <a:xfrm>
            <a:off x="381000" y="314980"/>
            <a:ext cx="5562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确定有穷自动机的最小化方法 </a:t>
            </a:r>
          </a:p>
        </p:txBody>
      </p:sp>
      <p:sp>
        <p:nvSpPr>
          <p:cNvPr id="32773" name="Text Box 3"/>
          <p:cNvSpPr txBox="1">
            <a:spLocks noChangeArrowheads="1"/>
          </p:cNvSpPr>
          <p:nvPr/>
        </p:nvSpPr>
        <p:spPr bwMode="auto">
          <a:xfrm>
            <a:off x="457200" y="838200"/>
            <a:ext cx="7905750" cy="5373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7188" indent="-357188" algn="l"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200" b="1" dirty="0">
                <a:latin typeface="+mn-ea"/>
                <a:ea typeface="+mn-ea"/>
              </a:rPr>
              <a:t>⑴ </a:t>
            </a:r>
            <a:r>
              <a:rPr lang="zh-CN" altLang="en-US" sz="2200" b="1" dirty="0">
                <a:latin typeface="+mn-ea"/>
                <a:ea typeface="+mn-ea"/>
              </a:rPr>
              <a:t>状态集</a:t>
            </a:r>
            <a:r>
              <a:rPr lang="en-US" altLang="zh-CN" sz="2200" b="1" dirty="0">
                <a:latin typeface="+mn-ea"/>
                <a:ea typeface="+mn-ea"/>
              </a:rPr>
              <a:t>K</a:t>
            </a:r>
            <a:r>
              <a:rPr lang="zh-CN" altLang="en-US" sz="2200" b="1" dirty="0">
                <a:latin typeface="+mn-ea"/>
                <a:ea typeface="+mn-ea"/>
              </a:rPr>
              <a:t>划分为两个状态子集</a:t>
            </a:r>
            <a:r>
              <a:rPr lang="en-US" altLang="zh-CN" sz="2200" b="1" dirty="0">
                <a:latin typeface="+mn-ea"/>
                <a:ea typeface="+mn-ea"/>
              </a:rPr>
              <a:t>{Z</a:t>
            </a:r>
            <a:r>
              <a:rPr lang="zh-CN" altLang="en-US" sz="2200" b="1" dirty="0">
                <a:latin typeface="+mn-ea"/>
                <a:ea typeface="+mn-ea"/>
              </a:rPr>
              <a:t>，</a:t>
            </a:r>
            <a:r>
              <a:rPr lang="en-US" altLang="zh-CN" sz="2200" b="1" dirty="0">
                <a:latin typeface="+mn-ea"/>
                <a:ea typeface="+mn-ea"/>
              </a:rPr>
              <a:t>K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</a:t>
            </a:r>
            <a:r>
              <a:rPr lang="en-US" altLang="zh-CN" sz="2200" b="1" dirty="0">
                <a:latin typeface="+mn-ea"/>
                <a:ea typeface="+mn-ea"/>
              </a:rPr>
              <a:t>Z}</a:t>
            </a:r>
            <a:r>
              <a:rPr lang="zh-CN" altLang="en-US" sz="2200" b="1" dirty="0">
                <a:latin typeface="+mn-ea"/>
                <a:ea typeface="+mn-ea"/>
              </a:rPr>
              <a:t>，记为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</a:t>
            </a:r>
            <a:r>
              <a:rPr lang="en-US" altLang="zh-CN" sz="2200" b="1" dirty="0">
                <a:latin typeface="+mn-ea"/>
                <a:ea typeface="+mn-ea"/>
              </a:rPr>
              <a:t>={Z</a:t>
            </a:r>
            <a:r>
              <a:rPr lang="zh-CN" altLang="en-US" sz="2200" b="1" dirty="0">
                <a:latin typeface="+mn-ea"/>
                <a:ea typeface="+mn-ea"/>
              </a:rPr>
              <a:t>，</a:t>
            </a:r>
            <a:r>
              <a:rPr lang="en-US" altLang="zh-CN" sz="2200" b="1" dirty="0">
                <a:latin typeface="+mn-ea"/>
                <a:ea typeface="+mn-ea"/>
              </a:rPr>
              <a:t>K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</a:t>
            </a:r>
            <a:r>
              <a:rPr lang="en-US" altLang="zh-CN" sz="2200" b="1" dirty="0">
                <a:latin typeface="+mn-ea"/>
                <a:ea typeface="+mn-ea"/>
              </a:rPr>
              <a:t>Z}</a:t>
            </a:r>
            <a:r>
              <a:rPr lang="zh-CN" altLang="en-US" sz="2200" b="1" dirty="0">
                <a:latin typeface="+mn-ea"/>
                <a:ea typeface="+mn-ea"/>
              </a:rPr>
              <a:t>；</a:t>
            </a:r>
          </a:p>
          <a:p>
            <a:pPr marL="357188" indent="-357188" algn="l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200" b="1" dirty="0">
                <a:latin typeface="+mn-ea"/>
                <a:ea typeface="+mn-ea"/>
              </a:rPr>
              <a:t>⑵ 如果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</a:t>
            </a:r>
            <a:r>
              <a:rPr lang="en-US" altLang="zh-CN" sz="2200" b="1" dirty="0">
                <a:latin typeface="+mn-ea"/>
                <a:ea typeface="+mn-ea"/>
              </a:rPr>
              <a:t>I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</a:t>
            </a:r>
            <a:r>
              <a:rPr lang="en-US" altLang="zh-CN" sz="2200" b="1" dirty="0">
                <a:latin typeface="+mn-ea"/>
                <a:ea typeface="+mn-ea"/>
              </a:rPr>
              <a:t> 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</a:t>
            </a:r>
            <a:r>
              <a:rPr lang="en-US" altLang="zh-CN" sz="2200" b="1" dirty="0">
                <a:latin typeface="+mn-ea"/>
                <a:ea typeface="+mn-ea"/>
              </a:rPr>
              <a:t>a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</a:t>
            </a:r>
            <a:r>
              <a:rPr lang="en-US" altLang="zh-CN" sz="2200" b="1" dirty="0">
                <a:latin typeface="+mn-ea"/>
                <a:ea typeface="+mn-ea"/>
              </a:rPr>
              <a:t> 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</a:t>
            </a:r>
            <a:r>
              <a:rPr lang="en-US" altLang="zh-CN" sz="2200" b="1" dirty="0">
                <a:latin typeface="+mn-ea"/>
                <a:ea typeface="+mn-ea"/>
              </a:rPr>
              <a:t>J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</a:t>
            </a:r>
            <a:r>
              <a:rPr lang="en-US" altLang="zh-CN" sz="2200" b="1" dirty="0">
                <a:latin typeface="+mn-ea"/>
                <a:ea typeface="+mn-ea"/>
              </a:rPr>
              <a:t> [M(I</a:t>
            </a:r>
            <a:r>
              <a:rPr lang="zh-CN" altLang="en-US" sz="2200" b="1" dirty="0">
                <a:latin typeface="+mn-ea"/>
                <a:ea typeface="+mn-ea"/>
              </a:rPr>
              <a:t>，</a:t>
            </a:r>
            <a:r>
              <a:rPr lang="en-US" altLang="zh-CN" sz="2200" b="1" dirty="0">
                <a:latin typeface="+mn-ea"/>
                <a:ea typeface="+mn-ea"/>
              </a:rPr>
              <a:t>a)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</a:t>
            </a:r>
            <a:r>
              <a:rPr lang="en-US" altLang="zh-CN" sz="2200" b="1" dirty="0">
                <a:latin typeface="+mn-ea"/>
                <a:ea typeface="+mn-ea"/>
              </a:rPr>
              <a:t>J]</a:t>
            </a:r>
            <a:r>
              <a:rPr lang="zh-CN" altLang="en-US" sz="2200" b="1" dirty="0">
                <a:latin typeface="+mn-ea"/>
                <a:ea typeface="+mn-ea"/>
              </a:rPr>
              <a:t>即状态子集</a:t>
            </a:r>
            <a:r>
              <a:rPr lang="en-US" altLang="zh-CN" sz="2200" b="1" dirty="0">
                <a:latin typeface="+mn-ea"/>
                <a:ea typeface="+mn-ea"/>
              </a:rPr>
              <a:t>I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</a:t>
            </a:r>
            <a:r>
              <a:rPr lang="zh-CN" altLang="en-US" sz="2200" b="1" dirty="0">
                <a:latin typeface="+mn-ea"/>
                <a:ea typeface="+mn-ea"/>
              </a:rPr>
              <a:t>中至少存在两个</a:t>
            </a:r>
            <a:r>
              <a:rPr lang="en-US" altLang="zh-CN" sz="2200" b="1" dirty="0">
                <a:latin typeface="+mn-ea"/>
                <a:ea typeface="+mn-ea"/>
              </a:rPr>
              <a:t>p</a:t>
            </a:r>
            <a:r>
              <a:rPr lang="zh-CN" altLang="en-US" sz="2200" b="1" dirty="0">
                <a:latin typeface="+mn-ea"/>
                <a:ea typeface="+mn-ea"/>
              </a:rPr>
              <a:t>和</a:t>
            </a:r>
            <a:r>
              <a:rPr lang="en-US" altLang="zh-CN" sz="2200" b="1" dirty="0">
                <a:latin typeface="+mn-ea"/>
                <a:ea typeface="+mn-ea"/>
              </a:rPr>
              <a:t>q</a:t>
            </a:r>
            <a:r>
              <a:rPr lang="zh-CN" altLang="en-US" sz="2200" b="1" dirty="0">
                <a:latin typeface="+mn-ea"/>
                <a:ea typeface="+mn-ea"/>
              </a:rPr>
              <a:t>，使得</a:t>
            </a:r>
            <a:r>
              <a:rPr lang="en-US" altLang="zh-CN" sz="2200" b="1" dirty="0">
                <a:latin typeface="+mn-ea"/>
                <a:ea typeface="+mn-ea"/>
              </a:rPr>
              <a:t>f(p</a:t>
            </a:r>
            <a:r>
              <a:rPr lang="zh-CN" altLang="en-US" sz="2200" b="1" dirty="0">
                <a:latin typeface="+mn-ea"/>
                <a:ea typeface="+mn-ea"/>
              </a:rPr>
              <a:t>，</a:t>
            </a:r>
            <a:r>
              <a:rPr lang="en-US" altLang="zh-CN" sz="2200" b="1" dirty="0">
                <a:latin typeface="+mn-ea"/>
                <a:ea typeface="+mn-ea"/>
              </a:rPr>
              <a:t>a)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</a:t>
            </a:r>
            <a:r>
              <a:rPr lang="en-US" altLang="zh-CN" sz="2200" b="1" dirty="0">
                <a:latin typeface="+mn-ea"/>
                <a:ea typeface="+mn-ea"/>
              </a:rPr>
              <a:t>J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zh-CN" altLang="en-US" sz="2200" b="1" dirty="0">
                <a:latin typeface="+mn-ea"/>
                <a:ea typeface="+mn-ea"/>
              </a:rPr>
              <a:t>和</a:t>
            </a:r>
            <a:r>
              <a:rPr lang="en-US" altLang="zh-CN" sz="2200" b="1" dirty="0">
                <a:latin typeface="+mn-ea"/>
                <a:ea typeface="+mn-ea"/>
              </a:rPr>
              <a:t>f(</a:t>
            </a:r>
            <a:r>
              <a:rPr lang="en-US" altLang="zh-CN" sz="2200" b="1" dirty="0" err="1">
                <a:latin typeface="+mn-ea"/>
                <a:ea typeface="+mn-ea"/>
              </a:rPr>
              <a:t>q,a</a:t>
            </a:r>
            <a:r>
              <a:rPr lang="en-US" altLang="zh-CN" sz="2200" b="1" dirty="0">
                <a:latin typeface="+mn-ea"/>
                <a:ea typeface="+mn-ea"/>
              </a:rPr>
              <a:t>)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</a:t>
            </a:r>
            <a:r>
              <a:rPr lang="en-US" altLang="zh-CN" sz="2200" b="1" dirty="0">
                <a:latin typeface="+mn-ea"/>
                <a:ea typeface="+mn-ea"/>
              </a:rPr>
              <a:t> J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”</a:t>
            </a:r>
            <a:r>
              <a:rPr lang="zh-CN" altLang="en-US" sz="2200" b="1" dirty="0">
                <a:latin typeface="+mn-ea"/>
                <a:ea typeface="+mn-ea"/>
              </a:rPr>
              <a:t>，且</a:t>
            </a:r>
            <a:r>
              <a:rPr lang="en-US" altLang="zh-CN" sz="2200" b="1" dirty="0">
                <a:latin typeface="+mn-ea"/>
                <a:ea typeface="+mn-ea"/>
              </a:rPr>
              <a:t>J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en-US" altLang="zh-CN" sz="2200" b="1" dirty="0">
                <a:latin typeface="+mn-ea"/>
                <a:ea typeface="+mn-ea"/>
              </a:rPr>
              <a:t>≠J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”</a:t>
            </a:r>
            <a:r>
              <a:rPr lang="en-US" altLang="zh-CN" sz="2200" b="1" dirty="0">
                <a:latin typeface="+mn-ea"/>
                <a:ea typeface="+mn-ea"/>
              </a:rPr>
              <a:t>(</a:t>
            </a:r>
            <a:r>
              <a:rPr lang="zh-CN" altLang="en-US" sz="2200" b="1" dirty="0">
                <a:latin typeface="+mn-ea"/>
                <a:ea typeface="+mn-ea"/>
              </a:rPr>
              <a:t>状态子集</a:t>
            </a:r>
            <a:r>
              <a:rPr lang="en-US" altLang="zh-CN" sz="2200" b="1" dirty="0">
                <a:latin typeface="+mn-ea"/>
                <a:ea typeface="+mn-ea"/>
              </a:rPr>
              <a:t>J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zh-CN" altLang="en-US" sz="2200" b="1" dirty="0">
                <a:latin typeface="+mn-ea"/>
                <a:ea typeface="+mn-ea"/>
              </a:rPr>
              <a:t>，</a:t>
            </a:r>
            <a:r>
              <a:rPr lang="en-US" altLang="zh-CN" sz="2200" b="1" dirty="0">
                <a:latin typeface="+mn-ea"/>
                <a:ea typeface="+mn-ea"/>
              </a:rPr>
              <a:t>J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”</a:t>
            </a:r>
            <a:r>
              <a:rPr lang="zh-CN" altLang="en-US" sz="2200" b="1" dirty="0">
                <a:latin typeface="+mn-ea"/>
                <a:ea typeface="+mn-ea"/>
              </a:rPr>
              <a:t>）， 则将</a:t>
            </a:r>
            <a:r>
              <a:rPr lang="en-US" altLang="zh-CN" sz="2200" b="1" dirty="0">
                <a:latin typeface="+mn-ea"/>
                <a:ea typeface="+mn-ea"/>
              </a:rPr>
              <a:t>I</a:t>
            </a:r>
            <a:r>
              <a:rPr lang="zh-CN" altLang="en-US" sz="2200" b="1" dirty="0">
                <a:latin typeface="+mn-ea"/>
                <a:ea typeface="+mn-ea"/>
              </a:rPr>
              <a:t>分割成</a:t>
            </a:r>
            <a:r>
              <a:rPr lang="en-US" altLang="zh-CN" sz="2200" b="1" dirty="0">
                <a:latin typeface="+mn-ea"/>
                <a:ea typeface="+mn-ea"/>
              </a:rPr>
              <a:t>I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zh-CN" altLang="en-US" sz="2200" b="1" dirty="0">
                <a:latin typeface="+mn-ea"/>
                <a:ea typeface="+mn-ea"/>
              </a:rPr>
              <a:t>和</a:t>
            </a:r>
            <a:r>
              <a:rPr lang="en-US" altLang="zh-CN" sz="2200" b="1" dirty="0">
                <a:latin typeface="+mn-ea"/>
                <a:ea typeface="+mn-ea"/>
              </a:rPr>
              <a:t>I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”</a:t>
            </a:r>
            <a:r>
              <a:rPr lang="zh-CN" altLang="en-US" sz="2200" b="1" dirty="0">
                <a:latin typeface="+mn-ea"/>
                <a:ea typeface="+mn-ea"/>
              </a:rPr>
              <a:t>，即</a:t>
            </a:r>
            <a:r>
              <a:rPr lang="en-US" altLang="zh-CN" sz="2200" b="1" dirty="0">
                <a:latin typeface="+mn-ea"/>
                <a:ea typeface="+mn-ea"/>
              </a:rPr>
              <a:t>I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zh-CN" altLang="en-US" sz="2200" b="1" dirty="0">
                <a:latin typeface="+mn-ea"/>
                <a:ea typeface="+mn-ea"/>
              </a:rPr>
              <a:t>＝</a:t>
            </a:r>
            <a:r>
              <a:rPr lang="en-US" altLang="zh-CN" sz="2200" b="1" dirty="0">
                <a:latin typeface="+mn-ea"/>
                <a:ea typeface="+mn-ea"/>
              </a:rPr>
              <a:t>{r︱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</a:t>
            </a:r>
            <a:r>
              <a:rPr lang="en-US" altLang="zh-CN" sz="2200" b="1" dirty="0" err="1">
                <a:latin typeface="+mn-ea"/>
                <a:ea typeface="+mn-ea"/>
              </a:rPr>
              <a:t>r</a:t>
            </a:r>
            <a:r>
              <a:rPr lang="en-US" altLang="zh-CN" sz="2200" b="1" dirty="0" err="1">
                <a:latin typeface="+mn-ea"/>
                <a:ea typeface="+mn-ea"/>
                <a:sym typeface="Symbol" pitchFamily="18" charset="2"/>
              </a:rPr>
              <a:t></a:t>
            </a:r>
            <a:r>
              <a:rPr lang="en-US" altLang="zh-CN" sz="2200" b="1" dirty="0" err="1">
                <a:latin typeface="+mn-ea"/>
                <a:ea typeface="+mn-ea"/>
              </a:rPr>
              <a:t>I</a:t>
            </a:r>
            <a:r>
              <a:rPr lang="en-US" altLang="zh-CN" sz="2200" b="1" dirty="0">
                <a:latin typeface="+mn-ea"/>
                <a:ea typeface="+mn-ea"/>
              </a:rPr>
              <a:t>[f(r</a:t>
            </a:r>
            <a:r>
              <a:rPr lang="zh-CN" altLang="en-US" sz="2200" b="1" dirty="0">
                <a:latin typeface="+mn-ea"/>
                <a:ea typeface="+mn-ea"/>
              </a:rPr>
              <a:t>，</a:t>
            </a:r>
            <a:r>
              <a:rPr lang="en-US" altLang="zh-CN" sz="2200" b="1" dirty="0">
                <a:latin typeface="+mn-ea"/>
                <a:ea typeface="+mn-ea"/>
              </a:rPr>
              <a:t>a)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</a:t>
            </a:r>
            <a:r>
              <a:rPr lang="en-US" altLang="zh-CN" sz="2200" b="1" dirty="0">
                <a:latin typeface="+mn-ea"/>
                <a:ea typeface="+mn-ea"/>
              </a:rPr>
              <a:t>J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en-US" altLang="zh-CN" sz="2200" b="1" dirty="0">
                <a:latin typeface="+mn-ea"/>
                <a:ea typeface="+mn-ea"/>
              </a:rPr>
              <a:t>]}</a:t>
            </a:r>
            <a:r>
              <a:rPr lang="zh-CN" altLang="en-US" sz="2200" b="1" dirty="0">
                <a:latin typeface="+mn-ea"/>
                <a:ea typeface="+mn-ea"/>
              </a:rPr>
              <a:t>，</a:t>
            </a:r>
            <a:r>
              <a:rPr lang="en-US" altLang="zh-CN" sz="2200" b="1" dirty="0">
                <a:latin typeface="+mn-ea"/>
                <a:ea typeface="+mn-ea"/>
              </a:rPr>
              <a:t>I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”</a:t>
            </a:r>
            <a:r>
              <a:rPr lang="zh-CN" altLang="en-US" sz="2200" b="1" dirty="0">
                <a:latin typeface="+mn-ea"/>
                <a:ea typeface="+mn-ea"/>
              </a:rPr>
              <a:t>＝</a:t>
            </a:r>
            <a:r>
              <a:rPr lang="en-US" altLang="zh-CN" sz="2200" b="1" dirty="0">
                <a:latin typeface="+mn-ea"/>
                <a:ea typeface="+mn-ea"/>
              </a:rPr>
              <a:t>I</a:t>
            </a:r>
            <a:r>
              <a:rPr lang="zh-CN" altLang="en-US" sz="2200" b="1" dirty="0">
                <a:latin typeface="+mn-ea"/>
                <a:ea typeface="+mn-ea"/>
              </a:rPr>
              <a:t>－</a:t>
            </a:r>
            <a:r>
              <a:rPr lang="en-US" altLang="zh-CN" sz="2200" b="1" dirty="0">
                <a:latin typeface="+mn-ea"/>
                <a:ea typeface="+mn-ea"/>
              </a:rPr>
              <a:t>J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zh-CN" altLang="en-US" sz="2200" b="1" dirty="0">
                <a:latin typeface="+mn-ea"/>
                <a:ea typeface="+mn-ea"/>
              </a:rPr>
              <a:t>；重置划分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</a:t>
            </a:r>
            <a:r>
              <a:rPr lang="zh-CN" altLang="en-US" sz="2200" b="1" dirty="0">
                <a:latin typeface="+mn-ea"/>
                <a:ea typeface="+mn-ea"/>
              </a:rPr>
              <a:t>：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</a:t>
            </a:r>
            <a:r>
              <a:rPr lang="zh-CN" altLang="en-US" sz="2200" b="1" dirty="0">
                <a:latin typeface="+mn-ea"/>
                <a:ea typeface="+mn-ea"/>
              </a:rPr>
              <a:t>←</a:t>
            </a:r>
            <a:r>
              <a:rPr lang="en-US" altLang="zh-CN" sz="2200" b="1" dirty="0">
                <a:latin typeface="+mn-ea"/>
                <a:ea typeface="+mn-ea"/>
              </a:rPr>
              <a:t>(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</a:t>
            </a:r>
            <a:r>
              <a:rPr lang="zh-CN" altLang="en-US" sz="2200" b="1" dirty="0">
                <a:latin typeface="+mn-ea"/>
                <a:ea typeface="+mn-ea"/>
              </a:rPr>
              <a:t>－</a:t>
            </a:r>
            <a:r>
              <a:rPr lang="en-US" altLang="zh-CN" sz="2200" b="1" dirty="0">
                <a:latin typeface="+mn-ea"/>
                <a:ea typeface="+mn-ea"/>
              </a:rPr>
              <a:t>{I})∪{ I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zh-CN" altLang="en-US" sz="2200" b="1" dirty="0">
                <a:latin typeface="+mn-ea"/>
                <a:ea typeface="+mn-ea"/>
              </a:rPr>
              <a:t>，</a:t>
            </a:r>
            <a:r>
              <a:rPr lang="en-US" altLang="zh-CN" sz="2200" b="1" dirty="0">
                <a:latin typeface="+mn-ea"/>
                <a:ea typeface="+mn-ea"/>
              </a:rPr>
              <a:t>I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”</a:t>
            </a:r>
            <a:r>
              <a:rPr lang="en-US" altLang="zh-CN" sz="2200" b="1" dirty="0">
                <a:latin typeface="+mn-ea"/>
                <a:ea typeface="+mn-ea"/>
              </a:rPr>
              <a:t>}</a:t>
            </a:r>
            <a:r>
              <a:rPr lang="zh-CN" altLang="en-US" sz="2200" b="1" dirty="0">
                <a:latin typeface="+mn-ea"/>
                <a:ea typeface="+mn-ea"/>
              </a:rPr>
              <a:t>。</a:t>
            </a:r>
          </a:p>
          <a:p>
            <a:pPr marL="357188" indent="-357188" algn="l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200" b="1" dirty="0">
                <a:latin typeface="+mn-ea"/>
                <a:ea typeface="+mn-ea"/>
              </a:rPr>
              <a:t>⑶ 置重复⑵，直到满足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</a:t>
            </a:r>
            <a:r>
              <a:rPr lang="en-US" altLang="zh-CN" sz="2200" b="1" dirty="0">
                <a:latin typeface="+mn-ea"/>
                <a:ea typeface="+mn-ea"/>
              </a:rPr>
              <a:t>I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</a:t>
            </a:r>
            <a:r>
              <a:rPr lang="en-US" altLang="zh-CN" sz="2200" b="1" dirty="0">
                <a:latin typeface="+mn-ea"/>
                <a:ea typeface="+mn-ea"/>
              </a:rPr>
              <a:t>a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</a:t>
            </a:r>
            <a:r>
              <a:rPr lang="en-US" altLang="zh-CN" sz="2200" b="1" dirty="0">
                <a:latin typeface="+mn-ea"/>
                <a:ea typeface="+mn-ea"/>
              </a:rPr>
              <a:t> 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</a:t>
            </a:r>
            <a:r>
              <a:rPr lang="en-US" altLang="zh-CN" sz="2200" b="1" dirty="0">
                <a:latin typeface="+mn-ea"/>
                <a:ea typeface="+mn-ea"/>
              </a:rPr>
              <a:t>J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</a:t>
            </a:r>
            <a:r>
              <a:rPr lang="en-US" altLang="zh-CN" sz="2200" b="1" dirty="0">
                <a:latin typeface="+mn-ea"/>
                <a:ea typeface="+mn-ea"/>
              </a:rPr>
              <a:t> [M(</a:t>
            </a:r>
            <a:r>
              <a:rPr lang="en-US" altLang="zh-CN" sz="2200" b="1" dirty="0" err="1">
                <a:latin typeface="+mn-ea"/>
                <a:ea typeface="+mn-ea"/>
              </a:rPr>
              <a:t>I,a</a:t>
            </a:r>
            <a:r>
              <a:rPr lang="en-US" altLang="zh-CN" sz="2200" b="1" dirty="0">
                <a:latin typeface="+mn-ea"/>
                <a:ea typeface="+mn-ea"/>
              </a:rPr>
              <a:t>)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</a:t>
            </a:r>
            <a:r>
              <a:rPr lang="en-US" altLang="zh-CN" sz="2200" b="1" dirty="0">
                <a:latin typeface="+mn-ea"/>
                <a:ea typeface="+mn-ea"/>
              </a:rPr>
              <a:t> J] </a:t>
            </a:r>
            <a:r>
              <a:rPr lang="zh-CN" altLang="en-US" sz="2200" b="1" dirty="0">
                <a:latin typeface="+mn-ea"/>
                <a:ea typeface="+mn-ea"/>
              </a:rPr>
              <a:t>条件为止；</a:t>
            </a:r>
          </a:p>
          <a:p>
            <a:pPr marL="357188" indent="-357188" algn="l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200" b="1" dirty="0">
                <a:latin typeface="+mn-ea"/>
                <a:ea typeface="+mn-ea"/>
              </a:rPr>
              <a:t>⑷ 在</a:t>
            </a:r>
            <a:r>
              <a:rPr lang="en-US" altLang="zh-CN" sz="2200" b="1" dirty="0">
                <a:latin typeface="+mn-ea"/>
                <a:ea typeface="+mn-ea"/>
              </a:rPr>
              <a:t>DFA M</a:t>
            </a:r>
            <a:r>
              <a:rPr lang="zh-CN" altLang="en-US" sz="2200" b="1" dirty="0">
                <a:latin typeface="+mn-ea"/>
                <a:ea typeface="+mn-ea"/>
              </a:rPr>
              <a:t>基础上，对于划分</a:t>
            </a:r>
            <a:r>
              <a:rPr lang="zh-CN" altLang="en-US" sz="2200" b="1" dirty="0">
                <a:latin typeface="+mn-ea"/>
                <a:ea typeface="+mn-ea"/>
                <a:sym typeface="Symbol" pitchFamily="18" charset="2"/>
              </a:rPr>
              <a:t></a:t>
            </a:r>
            <a:r>
              <a:rPr lang="zh-CN" altLang="en-US" sz="2200" b="1" dirty="0">
                <a:latin typeface="+mn-ea"/>
                <a:ea typeface="+mn-ea"/>
              </a:rPr>
              <a:t>的同一个状态子集中的全部状态及其相应的转换函数合并，最后所得即为最小化的</a:t>
            </a:r>
            <a:r>
              <a:rPr lang="en-US" altLang="zh-CN" sz="2200" b="1" dirty="0">
                <a:latin typeface="+mn-ea"/>
                <a:ea typeface="+mn-ea"/>
              </a:rPr>
              <a:t>DFA M</a:t>
            </a:r>
            <a:r>
              <a:rPr lang="en-US" altLang="zh-CN" sz="2200" b="1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zh-CN" altLang="en-US" sz="2200" b="1" dirty="0">
                <a:latin typeface="+mn-ea"/>
                <a:ea typeface="+mn-ea"/>
              </a:rPr>
              <a:t>。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35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ext Box 2"/>
          <p:cNvSpPr txBox="1">
            <a:spLocks noChangeArrowheads="1"/>
          </p:cNvSpPr>
          <p:nvPr/>
        </p:nvSpPr>
        <p:spPr bwMode="auto">
          <a:xfrm>
            <a:off x="1143000" y="1016913"/>
            <a:ext cx="3962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例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4.8 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将下列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DFA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最小化。 </a:t>
            </a:r>
          </a:p>
        </p:txBody>
      </p:sp>
      <p:sp>
        <p:nvSpPr>
          <p:cNvPr id="33796" name="Rectangle 50"/>
          <p:cNvSpPr>
            <a:spLocks noChangeArrowheads="1"/>
          </p:cNvSpPr>
          <p:nvPr/>
        </p:nvSpPr>
        <p:spPr bwMode="auto">
          <a:xfrm>
            <a:off x="4213225" y="2228850"/>
            <a:ext cx="3611563" cy="316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en-CA" altLang="zh-CN"/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2057400" y="1581150"/>
            <a:ext cx="4953000" cy="4133850"/>
            <a:chOff x="3217" y="2451"/>
            <a:chExt cx="5205" cy="4824"/>
          </a:xfrm>
        </p:grpSpPr>
        <p:sp>
          <p:nvSpPr>
            <p:cNvPr id="33801" name="Oval 49"/>
            <p:cNvSpPr>
              <a:spLocks noChangeAspect="1" noChangeArrowheads="1"/>
            </p:cNvSpPr>
            <p:nvPr/>
          </p:nvSpPr>
          <p:spPr bwMode="auto">
            <a:xfrm>
              <a:off x="3604" y="4701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3802" name="Text Box 48"/>
            <p:cNvSpPr txBox="1">
              <a:spLocks noChangeAspect="1" noChangeArrowheads="1"/>
            </p:cNvSpPr>
            <p:nvPr/>
          </p:nvSpPr>
          <p:spPr bwMode="auto">
            <a:xfrm>
              <a:off x="3619" y="4695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</a:rPr>
                <a:t>1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3803" name="Oval 47"/>
            <p:cNvSpPr>
              <a:spLocks noChangeAspect="1" noChangeArrowheads="1"/>
            </p:cNvSpPr>
            <p:nvPr/>
          </p:nvSpPr>
          <p:spPr bwMode="auto">
            <a:xfrm>
              <a:off x="7884" y="4780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3804" name="Oval 46"/>
            <p:cNvSpPr>
              <a:spLocks noChangeAspect="1" noChangeArrowheads="1"/>
            </p:cNvSpPr>
            <p:nvPr/>
          </p:nvSpPr>
          <p:spPr bwMode="auto">
            <a:xfrm>
              <a:off x="7854" y="4743"/>
              <a:ext cx="510" cy="517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3805" name="Text Box 45"/>
            <p:cNvSpPr txBox="1">
              <a:spLocks noChangeAspect="1" noChangeArrowheads="1"/>
            </p:cNvSpPr>
            <p:nvPr/>
          </p:nvSpPr>
          <p:spPr bwMode="auto">
            <a:xfrm>
              <a:off x="7927" y="4785"/>
              <a:ext cx="49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</a:rPr>
                <a:t>7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3806" name="Text Box 44"/>
            <p:cNvSpPr txBox="1">
              <a:spLocks noChangeAspect="1" noChangeArrowheads="1"/>
            </p:cNvSpPr>
            <p:nvPr/>
          </p:nvSpPr>
          <p:spPr bwMode="auto">
            <a:xfrm>
              <a:off x="3217" y="4639"/>
              <a:ext cx="537" cy="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/>
            </a:p>
            <a:p>
              <a:endParaRPr lang="en-US" altLang="zh-CN" b="1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33807" name="Text Box 43"/>
            <p:cNvSpPr txBox="1">
              <a:spLocks noChangeAspect="1" noChangeArrowheads="1"/>
            </p:cNvSpPr>
            <p:nvPr/>
          </p:nvSpPr>
          <p:spPr bwMode="auto">
            <a:xfrm>
              <a:off x="4657" y="4092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</a:rPr>
                <a:t>b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3808" name="Text Box 42"/>
            <p:cNvSpPr txBox="1">
              <a:spLocks noChangeAspect="1" noChangeArrowheads="1"/>
            </p:cNvSpPr>
            <p:nvPr/>
          </p:nvSpPr>
          <p:spPr bwMode="auto">
            <a:xfrm>
              <a:off x="3802" y="5673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宋体" charset="-122"/>
                </a:rPr>
                <a:t>b</a:t>
              </a:r>
              <a:endParaRPr lang="en-US" altLang="zh-CN" b="1">
                <a:latin typeface="Times New Roman" pitchFamily="18" charset="0"/>
              </a:endParaRP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3809" name="Text Box 41"/>
            <p:cNvSpPr txBox="1">
              <a:spLocks noChangeAspect="1" noChangeArrowheads="1"/>
            </p:cNvSpPr>
            <p:nvPr/>
          </p:nvSpPr>
          <p:spPr bwMode="auto">
            <a:xfrm>
              <a:off x="5722" y="2562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</a:rPr>
                <a:t>b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3810" name="Text Box 40"/>
            <p:cNvSpPr txBox="1">
              <a:spLocks noChangeAspect="1" noChangeArrowheads="1"/>
            </p:cNvSpPr>
            <p:nvPr/>
          </p:nvSpPr>
          <p:spPr bwMode="auto">
            <a:xfrm>
              <a:off x="5812" y="5889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</a:rPr>
                <a:t>b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3811" name="Text Box 39"/>
            <p:cNvSpPr txBox="1">
              <a:spLocks noChangeAspect="1" noChangeArrowheads="1"/>
            </p:cNvSpPr>
            <p:nvPr/>
          </p:nvSpPr>
          <p:spPr bwMode="auto">
            <a:xfrm>
              <a:off x="3817" y="3594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宋体" charset="-122"/>
                </a:rPr>
                <a:t>a</a:t>
              </a:r>
              <a:endParaRPr lang="en-US" altLang="zh-CN" b="1"/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3812" name="Arc 38"/>
            <p:cNvSpPr>
              <a:spLocks noChangeAspect="1"/>
            </p:cNvSpPr>
            <p:nvPr/>
          </p:nvSpPr>
          <p:spPr bwMode="auto">
            <a:xfrm rot="-5371531">
              <a:off x="6629" y="2466"/>
              <a:ext cx="654" cy="624"/>
            </a:xfrm>
            <a:custGeom>
              <a:avLst/>
              <a:gdLst>
                <a:gd name="T0" fmla="*/ 0 w 41542"/>
                <a:gd name="T1" fmla="*/ 0 h 43200"/>
                <a:gd name="T2" fmla="*/ 0 w 41542"/>
                <a:gd name="T3" fmla="*/ 0 h 43200"/>
                <a:gd name="T4" fmla="*/ 0 w 41542"/>
                <a:gd name="T5" fmla="*/ 0 h 43200"/>
                <a:gd name="T6" fmla="*/ 0 60000 65536"/>
                <a:gd name="T7" fmla="*/ 0 60000 65536"/>
                <a:gd name="T8" fmla="*/ 0 60000 65536"/>
                <a:gd name="T9" fmla="*/ 0 w 41542"/>
                <a:gd name="T10" fmla="*/ 0 h 43200"/>
                <a:gd name="T11" fmla="*/ 41542 w 4154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542" h="43200" fill="none" extrusionOk="0">
                  <a:moveTo>
                    <a:pt x="808" y="11575"/>
                  </a:moveTo>
                  <a:cubicBezTo>
                    <a:pt x="4537" y="4459"/>
                    <a:pt x="11907" y="0"/>
                    <a:pt x="19942" y="0"/>
                  </a:cubicBezTo>
                  <a:cubicBezTo>
                    <a:pt x="31871" y="0"/>
                    <a:pt x="41542" y="9670"/>
                    <a:pt x="41542" y="21600"/>
                  </a:cubicBezTo>
                  <a:cubicBezTo>
                    <a:pt x="41542" y="33529"/>
                    <a:pt x="31871" y="43200"/>
                    <a:pt x="19942" y="43200"/>
                  </a:cubicBezTo>
                  <a:cubicBezTo>
                    <a:pt x="11218" y="43200"/>
                    <a:pt x="3351" y="37952"/>
                    <a:pt x="-1" y="29899"/>
                  </a:cubicBezTo>
                </a:path>
                <a:path w="41542" h="43200" stroke="0" extrusionOk="0">
                  <a:moveTo>
                    <a:pt x="808" y="11575"/>
                  </a:moveTo>
                  <a:cubicBezTo>
                    <a:pt x="4537" y="4459"/>
                    <a:pt x="11907" y="0"/>
                    <a:pt x="19942" y="0"/>
                  </a:cubicBezTo>
                  <a:cubicBezTo>
                    <a:pt x="31871" y="0"/>
                    <a:pt x="41542" y="9670"/>
                    <a:pt x="41542" y="21600"/>
                  </a:cubicBezTo>
                  <a:cubicBezTo>
                    <a:pt x="41542" y="33529"/>
                    <a:pt x="31871" y="43200"/>
                    <a:pt x="19942" y="43200"/>
                  </a:cubicBezTo>
                  <a:cubicBezTo>
                    <a:pt x="11218" y="43200"/>
                    <a:pt x="3351" y="37952"/>
                    <a:pt x="-1" y="29899"/>
                  </a:cubicBezTo>
                  <a:lnTo>
                    <a:pt x="19942" y="21600"/>
                  </a:lnTo>
                  <a:lnTo>
                    <a:pt x="808" y="1157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3" name="Text Box 37"/>
            <p:cNvSpPr txBox="1">
              <a:spLocks noChangeAspect="1" noChangeArrowheads="1"/>
            </p:cNvSpPr>
            <p:nvPr/>
          </p:nvSpPr>
          <p:spPr bwMode="auto">
            <a:xfrm>
              <a:off x="5719" y="3555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</a:rPr>
                <a:t>a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3814" name="Text Box 36"/>
            <p:cNvSpPr txBox="1">
              <a:spLocks noChangeAspect="1" noChangeArrowheads="1"/>
            </p:cNvSpPr>
            <p:nvPr/>
          </p:nvSpPr>
          <p:spPr bwMode="auto">
            <a:xfrm>
              <a:off x="5722" y="6825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</a:rPr>
                <a:t>b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3815" name="Text Box 35"/>
            <p:cNvSpPr txBox="1">
              <a:spLocks noChangeAspect="1" noChangeArrowheads="1"/>
            </p:cNvSpPr>
            <p:nvPr/>
          </p:nvSpPr>
          <p:spPr bwMode="auto">
            <a:xfrm>
              <a:off x="5197" y="5154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</a:rPr>
                <a:t>b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3816" name="Arc 34"/>
            <p:cNvSpPr>
              <a:spLocks noChangeAspect="1"/>
            </p:cNvSpPr>
            <p:nvPr/>
          </p:nvSpPr>
          <p:spPr bwMode="auto">
            <a:xfrm flipV="1">
              <a:off x="5174" y="3162"/>
              <a:ext cx="1580" cy="411"/>
            </a:xfrm>
            <a:custGeom>
              <a:avLst/>
              <a:gdLst>
                <a:gd name="T0" fmla="*/ 0 w 38179"/>
                <a:gd name="T1" fmla="*/ 0 h 21600"/>
                <a:gd name="T2" fmla="*/ 0 w 38179"/>
                <a:gd name="T3" fmla="*/ 0 h 21600"/>
                <a:gd name="T4" fmla="*/ 0 w 38179"/>
                <a:gd name="T5" fmla="*/ 0 h 21600"/>
                <a:gd name="T6" fmla="*/ 0 60000 65536"/>
                <a:gd name="T7" fmla="*/ 0 60000 65536"/>
                <a:gd name="T8" fmla="*/ 0 60000 65536"/>
                <a:gd name="T9" fmla="*/ 0 w 38179"/>
                <a:gd name="T10" fmla="*/ 0 h 21600"/>
                <a:gd name="T11" fmla="*/ 38179 w 3817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179" h="21600" fill="none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</a:path>
                <a:path w="38179" h="21600" stroke="0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  <a:lnTo>
                    <a:pt x="18863" y="21600"/>
                  </a:lnTo>
                  <a:lnTo>
                    <a:pt x="0" y="1107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7" name="Text Box 33"/>
            <p:cNvSpPr txBox="1">
              <a:spLocks noChangeAspect="1" noChangeArrowheads="1"/>
            </p:cNvSpPr>
            <p:nvPr/>
          </p:nvSpPr>
          <p:spPr bwMode="auto">
            <a:xfrm>
              <a:off x="7252" y="2553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宋体" charset="-122"/>
                </a:rPr>
                <a:t>a</a:t>
              </a:r>
              <a:endParaRPr lang="en-US" altLang="zh-CN" b="1">
                <a:latin typeface="Times New Roman" pitchFamily="18" charset="0"/>
              </a:endParaRP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3818" name="Text Box 32"/>
            <p:cNvSpPr txBox="1">
              <a:spLocks noChangeAspect="1" noChangeArrowheads="1"/>
            </p:cNvSpPr>
            <p:nvPr/>
          </p:nvSpPr>
          <p:spPr bwMode="auto">
            <a:xfrm>
              <a:off x="4620" y="5118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宋体" charset="-122"/>
                </a:rPr>
                <a:t>a</a:t>
              </a:r>
              <a:endParaRPr lang="en-US" altLang="zh-CN" b="1">
                <a:latin typeface="Times New Roman" pitchFamily="18" charset="0"/>
              </a:endParaRP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3819" name="Text Box 31"/>
            <p:cNvSpPr txBox="1">
              <a:spLocks noChangeAspect="1" noChangeArrowheads="1"/>
            </p:cNvSpPr>
            <p:nvPr/>
          </p:nvSpPr>
          <p:spPr bwMode="auto">
            <a:xfrm>
              <a:off x="7665" y="3603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宋体" charset="-122"/>
                </a:rPr>
                <a:t>a</a:t>
              </a:r>
              <a:endParaRPr lang="en-US" altLang="zh-CN" b="1">
                <a:latin typeface="Times New Roman" pitchFamily="18" charset="0"/>
              </a:endParaRP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3820" name="Oval 30"/>
            <p:cNvSpPr>
              <a:spLocks noChangeAspect="1" noChangeArrowheads="1"/>
            </p:cNvSpPr>
            <p:nvPr/>
          </p:nvSpPr>
          <p:spPr bwMode="auto">
            <a:xfrm>
              <a:off x="4704" y="3007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3821" name="Oval 29"/>
            <p:cNvSpPr>
              <a:spLocks noChangeAspect="1" noChangeArrowheads="1"/>
            </p:cNvSpPr>
            <p:nvPr/>
          </p:nvSpPr>
          <p:spPr bwMode="auto">
            <a:xfrm>
              <a:off x="4674" y="2970"/>
              <a:ext cx="510" cy="517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3822" name="Text Box 28"/>
            <p:cNvSpPr txBox="1">
              <a:spLocks noChangeAspect="1" noChangeArrowheads="1"/>
            </p:cNvSpPr>
            <p:nvPr/>
          </p:nvSpPr>
          <p:spPr bwMode="auto">
            <a:xfrm>
              <a:off x="4702" y="3007"/>
              <a:ext cx="49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</a:rPr>
                <a:t>6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3823" name="Oval 27"/>
            <p:cNvSpPr>
              <a:spLocks noChangeAspect="1" noChangeArrowheads="1"/>
            </p:cNvSpPr>
            <p:nvPr/>
          </p:nvSpPr>
          <p:spPr bwMode="auto">
            <a:xfrm>
              <a:off x="4747" y="6246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3824" name="Text Box 26"/>
            <p:cNvSpPr txBox="1">
              <a:spLocks noChangeAspect="1" noChangeArrowheads="1"/>
            </p:cNvSpPr>
            <p:nvPr/>
          </p:nvSpPr>
          <p:spPr bwMode="auto">
            <a:xfrm>
              <a:off x="4762" y="6240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</a:rPr>
                <a:t>3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3825" name="Oval 25"/>
            <p:cNvSpPr>
              <a:spLocks noChangeAspect="1" noChangeArrowheads="1"/>
            </p:cNvSpPr>
            <p:nvPr/>
          </p:nvSpPr>
          <p:spPr bwMode="auto">
            <a:xfrm>
              <a:off x="6727" y="3036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3826" name="Text Box 24"/>
            <p:cNvSpPr txBox="1">
              <a:spLocks noChangeAspect="1" noChangeArrowheads="1"/>
            </p:cNvSpPr>
            <p:nvPr/>
          </p:nvSpPr>
          <p:spPr bwMode="auto">
            <a:xfrm>
              <a:off x="6742" y="3030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</a:rPr>
                <a:t>4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3827" name="Oval 23"/>
            <p:cNvSpPr>
              <a:spLocks noChangeAspect="1" noChangeArrowheads="1"/>
            </p:cNvSpPr>
            <p:nvPr/>
          </p:nvSpPr>
          <p:spPr bwMode="auto">
            <a:xfrm>
              <a:off x="6592" y="6288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3828" name="Text Box 22"/>
            <p:cNvSpPr txBox="1">
              <a:spLocks noChangeAspect="1" noChangeArrowheads="1"/>
            </p:cNvSpPr>
            <p:nvPr/>
          </p:nvSpPr>
          <p:spPr bwMode="auto">
            <a:xfrm>
              <a:off x="6637" y="6297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</a:rPr>
                <a:t>2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3829" name="Arc 21"/>
            <p:cNvSpPr>
              <a:spLocks noChangeAspect="1"/>
            </p:cNvSpPr>
            <p:nvPr/>
          </p:nvSpPr>
          <p:spPr bwMode="auto">
            <a:xfrm>
              <a:off x="5154" y="2946"/>
              <a:ext cx="1580" cy="411"/>
            </a:xfrm>
            <a:custGeom>
              <a:avLst/>
              <a:gdLst>
                <a:gd name="T0" fmla="*/ 0 w 38179"/>
                <a:gd name="T1" fmla="*/ 0 h 21600"/>
                <a:gd name="T2" fmla="*/ 0 w 38179"/>
                <a:gd name="T3" fmla="*/ 0 h 21600"/>
                <a:gd name="T4" fmla="*/ 0 w 38179"/>
                <a:gd name="T5" fmla="*/ 0 h 21600"/>
                <a:gd name="T6" fmla="*/ 0 60000 65536"/>
                <a:gd name="T7" fmla="*/ 0 60000 65536"/>
                <a:gd name="T8" fmla="*/ 0 60000 65536"/>
                <a:gd name="T9" fmla="*/ 0 w 38179"/>
                <a:gd name="T10" fmla="*/ 0 h 21600"/>
                <a:gd name="T11" fmla="*/ 38179 w 3817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179" h="21600" fill="none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</a:path>
                <a:path w="38179" h="21600" stroke="0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  <a:lnTo>
                    <a:pt x="18863" y="21600"/>
                  </a:lnTo>
                  <a:lnTo>
                    <a:pt x="0" y="1107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0" name="Arc 20"/>
            <p:cNvSpPr>
              <a:spLocks noChangeAspect="1"/>
            </p:cNvSpPr>
            <p:nvPr/>
          </p:nvSpPr>
          <p:spPr bwMode="auto">
            <a:xfrm rot="18060515" flipV="1">
              <a:off x="3681" y="3978"/>
              <a:ext cx="1580" cy="411"/>
            </a:xfrm>
            <a:custGeom>
              <a:avLst/>
              <a:gdLst>
                <a:gd name="T0" fmla="*/ 0 w 38179"/>
                <a:gd name="T1" fmla="*/ 0 h 21600"/>
                <a:gd name="T2" fmla="*/ 0 w 38179"/>
                <a:gd name="T3" fmla="*/ 0 h 21600"/>
                <a:gd name="T4" fmla="*/ 0 w 38179"/>
                <a:gd name="T5" fmla="*/ 0 h 21600"/>
                <a:gd name="T6" fmla="*/ 0 60000 65536"/>
                <a:gd name="T7" fmla="*/ 0 60000 65536"/>
                <a:gd name="T8" fmla="*/ 0 60000 65536"/>
                <a:gd name="T9" fmla="*/ 0 w 38179"/>
                <a:gd name="T10" fmla="*/ 0 h 21600"/>
                <a:gd name="T11" fmla="*/ 38179 w 3817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179" h="21600" fill="none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</a:path>
                <a:path w="38179" h="21600" stroke="0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  <a:lnTo>
                    <a:pt x="18863" y="21600"/>
                  </a:lnTo>
                  <a:lnTo>
                    <a:pt x="0" y="1107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1" name="Arc 19"/>
            <p:cNvSpPr>
              <a:spLocks noChangeAspect="1"/>
            </p:cNvSpPr>
            <p:nvPr/>
          </p:nvSpPr>
          <p:spPr bwMode="auto">
            <a:xfrm rot="-3539485">
              <a:off x="3544" y="3813"/>
              <a:ext cx="1580" cy="411"/>
            </a:xfrm>
            <a:custGeom>
              <a:avLst/>
              <a:gdLst>
                <a:gd name="T0" fmla="*/ 0 w 38179"/>
                <a:gd name="T1" fmla="*/ 0 h 21600"/>
                <a:gd name="T2" fmla="*/ 0 w 38179"/>
                <a:gd name="T3" fmla="*/ 0 h 21600"/>
                <a:gd name="T4" fmla="*/ 0 w 38179"/>
                <a:gd name="T5" fmla="*/ 0 h 21600"/>
                <a:gd name="T6" fmla="*/ 0 60000 65536"/>
                <a:gd name="T7" fmla="*/ 0 60000 65536"/>
                <a:gd name="T8" fmla="*/ 0 60000 65536"/>
                <a:gd name="T9" fmla="*/ 0 w 38179"/>
                <a:gd name="T10" fmla="*/ 0 h 21600"/>
                <a:gd name="T11" fmla="*/ 38179 w 3817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179" h="21600" fill="none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</a:path>
                <a:path w="38179" h="21600" stroke="0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  <a:lnTo>
                    <a:pt x="18863" y="21600"/>
                  </a:lnTo>
                  <a:lnTo>
                    <a:pt x="0" y="1107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2" name="Arc 18"/>
            <p:cNvSpPr>
              <a:spLocks noChangeAspect="1"/>
            </p:cNvSpPr>
            <p:nvPr/>
          </p:nvSpPr>
          <p:spPr bwMode="auto">
            <a:xfrm rot="13874605" flipV="1">
              <a:off x="3758" y="5372"/>
              <a:ext cx="1580" cy="411"/>
            </a:xfrm>
            <a:custGeom>
              <a:avLst/>
              <a:gdLst>
                <a:gd name="T0" fmla="*/ 0 w 38179"/>
                <a:gd name="T1" fmla="*/ 0 h 21600"/>
                <a:gd name="T2" fmla="*/ 0 w 38179"/>
                <a:gd name="T3" fmla="*/ 0 h 21600"/>
                <a:gd name="T4" fmla="*/ 0 w 38179"/>
                <a:gd name="T5" fmla="*/ 0 h 21600"/>
                <a:gd name="T6" fmla="*/ 0 60000 65536"/>
                <a:gd name="T7" fmla="*/ 0 60000 65536"/>
                <a:gd name="T8" fmla="*/ 0 60000 65536"/>
                <a:gd name="T9" fmla="*/ 0 w 38179"/>
                <a:gd name="T10" fmla="*/ 0 h 21600"/>
                <a:gd name="T11" fmla="*/ 38179 w 3817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179" h="21600" fill="none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</a:path>
                <a:path w="38179" h="21600" stroke="0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  <a:lnTo>
                    <a:pt x="18863" y="21600"/>
                  </a:lnTo>
                  <a:lnTo>
                    <a:pt x="0" y="1107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3" name="Arc 17"/>
            <p:cNvSpPr>
              <a:spLocks noChangeAspect="1"/>
            </p:cNvSpPr>
            <p:nvPr/>
          </p:nvSpPr>
          <p:spPr bwMode="auto">
            <a:xfrm rot="-7725395">
              <a:off x="3519" y="5537"/>
              <a:ext cx="1580" cy="411"/>
            </a:xfrm>
            <a:custGeom>
              <a:avLst/>
              <a:gdLst>
                <a:gd name="T0" fmla="*/ 0 w 38179"/>
                <a:gd name="T1" fmla="*/ 0 h 21600"/>
                <a:gd name="T2" fmla="*/ 0 w 38179"/>
                <a:gd name="T3" fmla="*/ 0 h 21600"/>
                <a:gd name="T4" fmla="*/ 0 w 38179"/>
                <a:gd name="T5" fmla="*/ 0 h 21600"/>
                <a:gd name="T6" fmla="*/ 0 60000 65536"/>
                <a:gd name="T7" fmla="*/ 0 60000 65536"/>
                <a:gd name="T8" fmla="*/ 0 60000 65536"/>
                <a:gd name="T9" fmla="*/ 0 w 38179"/>
                <a:gd name="T10" fmla="*/ 0 h 21600"/>
                <a:gd name="T11" fmla="*/ 38179 w 3817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179" h="21600" fill="none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</a:path>
                <a:path w="38179" h="21600" stroke="0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  <a:lnTo>
                    <a:pt x="18863" y="21600"/>
                  </a:lnTo>
                  <a:lnTo>
                    <a:pt x="0" y="1107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4" name="Arc 16"/>
            <p:cNvSpPr>
              <a:spLocks noChangeAspect="1"/>
            </p:cNvSpPr>
            <p:nvPr/>
          </p:nvSpPr>
          <p:spPr bwMode="auto">
            <a:xfrm rot="18504565" flipV="1">
              <a:off x="4921" y="5597"/>
              <a:ext cx="1580" cy="411"/>
            </a:xfrm>
            <a:custGeom>
              <a:avLst/>
              <a:gdLst>
                <a:gd name="T0" fmla="*/ 0 w 38179"/>
                <a:gd name="T1" fmla="*/ 0 h 21600"/>
                <a:gd name="T2" fmla="*/ 0 w 38179"/>
                <a:gd name="T3" fmla="*/ 0 h 21600"/>
                <a:gd name="T4" fmla="*/ 0 w 38179"/>
                <a:gd name="T5" fmla="*/ 0 h 21600"/>
                <a:gd name="T6" fmla="*/ 0 60000 65536"/>
                <a:gd name="T7" fmla="*/ 0 60000 65536"/>
                <a:gd name="T8" fmla="*/ 0 60000 65536"/>
                <a:gd name="T9" fmla="*/ 0 w 38179"/>
                <a:gd name="T10" fmla="*/ 0 h 21600"/>
                <a:gd name="T11" fmla="*/ 38179 w 3817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179" h="21600" fill="none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</a:path>
                <a:path w="38179" h="21600" stroke="0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  <a:lnTo>
                    <a:pt x="18863" y="21600"/>
                  </a:lnTo>
                  <a:lnTo>
                    <a:pt x="0" y="1107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5" name="Arc 15"/>
            <p:cNvSpPr>
              <a:spLocks noChangeAspect="1"/>
            </p:cNvSpPr>
            <p:nvPr/>
          </p:nvSpPr>
          <p:spPr bwMode="auto">
            <a:xfrm rot="-3095435">
              <a:off x="4828" y="5500"/>
              <a:ext cx="1580" cy="411"/>
            </a:xfrm>
            <a:custGeom>
              <a:avLst/>
              <a:gdLst>
                <a:gd name="T0" fmla="*/ 0 w 38179"/>
                <a:gd name="T1" fmla="*/ 0 h 21600"/>
                <a:gd name="T2" fmla="*/ 0 w 38179"/>
                <a:gd name="T3" fmla="*/ 0 h 21600"/>
                <a:gd name="T4" fmla="*/ 0 w 38179"/>
                <a:gd name="T5" fmla="*/ 0 h 21600"/>
                <a:gd name="T6" fmla="*/ 0 60000 65536"/>
                <a:gd name="T7" fmla="*/ 0 60000 65536"/>
                <a:gd name="T8" fmla="*/ 0 60000 65536"/>
                <a:gd name="T9" fmla="*/ 0 w 38179"/>
                <a:gd name="T10" fmla="*/ 0 h 21600"/>
                <a:gd name="T11" fmla="*/ 38179 w 3817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179" h="21600" fill="none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</a:path>
                <a:path w="38179" h="21600" stroke="0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  <a:lnTo>
                    <a:pt x="18863" y="21600"/>
                  </a:lnTo>
                  <a:lnTo>
                    <a:pt x="0" y="1107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6" name="Arc 14"/>
            <p:cNvSpPr>
              <a:spLocks noChangeAspect="1"/>
            </p:cNvSpPr>
            <p:nvPr/>
          </p:nvSpPr>
          <p:spPr bwMode="auto">
            <a:xfrm rot="18504565" flipV="1">
              <a:off x="6758" y="5677"/>
              <a:ext cx="1580" cy="411"/>
            </a:xfrm>
            <a:custGeom>
              <a:avLst/>
              <a:gdLst>
                <a:gd name="T0" fmla="*/ 0 w 38179"/>
                <a:gd name="T1" fmla="*/ 0 h 21600"/>
                <a:gd name="T2" fmla="*/ 0 w 38179"/>
                <a:gd name="T3" fmla="*/ 0 h 21600"/>
                <a:gd name="T4" fmla="*/ 0 w 38179"/>
                <a:gd name="T5" fmla="*/ 0 h 21600"/>
                <a:gd name="T6" fmla="*/ 0 60000 65536"/>
                <a:gd name="T7" fmla="*/ 0 60000 65536"/>
                <a:gd name="T8" fmla="*/ 0 60000 65536"/>
                <a:gd name="T9" fmla="*/ 0 w 38179"/>
                <a:gd name="T10" fmla="*/ 0 h 21600"/>
                <a:gd name="T11" fmla="*/ 38179 w 3817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179" h="21600" fill="none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</a:path>
                <a:path w="38179" h="21600" stroke="0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  <a:lnTo>
                    <a:pt x="18863" y="21600"/>
                  </a:lnTo>
                  <a:lnTo>
                    <a:pt x="0" y="1107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7" name="Arc 13"/>
            <p:cNvSpPr>
              <a:spLocks noChangeAspect="1"/>
            </p:cNvSpPr>
            <p:nvPr/>
          </p:nvSpPr>
          <p:spPr bwMode="auto">
            <a:xfrm rot="-3095435">
              <a:off x="6601" y="5459"/>
              <a:ext cx="1580" cy="411"/>
            </a:xfrm>
            <a:custGeom>
              <a:avLst/>
              <a:gdLst>
                <a:gd name="T0" fmla="*/ 0 w 38179"/>
                <a:gd name="T1" fmla="*/ 0 h 21600"/>
                <a:gd name="T2" fmla="*/ 0 w 38179"/>
                <a:gd name="T3" fmla="*/ 0 h 21600"/>
                <a:gd name="T4" fmla="*/ 0 w 38179"/>
                <a:gd name="T5" fmla="*/ 0 h 21600"/>
                <a:gd name="T6" fmla="*/ 0 60000 65536"/>
                <a:gd name="T7" fmla="*/ 0 60000 65536"/>
                <a:gd name="T8" fmla="*/ 0 60000 65536"/>
                <a:gd name="T9" fmla="*/ 0 w 38179"/>
                <a:gd name="T10" fmla="*/ 0 h 21600"/>
                <a:gd name="T11" fmla="*/ 38179 w 3817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179" h="21600" fill="none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</a:path>
                <a:path w="38179" h="21600" stroke="0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  <a:lnTo>
                    <a:pt x="18863" y="21600"/>
                  </a:lnTo>
                  <a:lnTo>
                    <a:pt x="0" y="1107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8" name="Arc 12"/>
            <p:cNvSpPr>
              <a:spLocks noChangeAspect="1"/>
            </p:cNvSpPr>
            <p:nvPr/>
          </p:nvSpPr>
          <p:spPr bwMode="auto">
            <a:xfrm rot="3270951">
              <a:off x="6790" y="3847"/>
              <a:ext cx="1580" cy="411"/>
            </a:xfrm>
            <a:custGeom>
              <a:avLst/>
              <a:gdLst>
                <a:gd name="T0" fmla="*/ 0 w 38179"/>
                <a:gd name="T1" fmla="*/ 0 h 21600"/>
                <a:gd name="T2" fmla="*/ 0 w 38179"/>
                <a:gd name="T3" fmla="*/ 0 h 21600"/>
                <a:gd name="T4" fmla="*/ 0 w 38179"/>
                <a:gd name="T5" fmla="*/ 0 h 21600"/>
                <a:gd name="T6" fmla="*/ 0 60000 65536"/>
                <a:gd name="T7" fmla="*/ 0 60000 65536"/>
                <a:gd name="T8" fmla="*/ 0 60000 65536"/>
                <a:gd name="T9" fmla="*/ 0 w 38179"/>
                <a:gd name="T10" fmla="*/ 0 h 21600"/>
                <a:gd name="T11" fmla="*/ 38179 w 3817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179" h="21600" fill="none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</a:path>
                <a:path w="38179" h="21600" stroke="0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  <a:lnTo>
                    <a:pt x="18863" y="21600"/>
                  </a:lnTo>
                  <a:lnTo>
                    <a:pt x="0" y="1107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9" name="Arc 11"/>
            <p:cNvSpPr>
              <a:spLocks noChangeAspect="1"/>
            </p:cNvSpPr>
            <p:nvPr/>
          </p:nvSpPr>
          <p:spPr bwMode="auto">
            <a:xfrm rot="82976" flipV="1">
              <a:off x="5095" y="6439"/>
              <a:ext cx="1580" cy="411"/>
            </a:xfrm>
            <a:custGeom>
              <a:avLst/>
              <a:gdLst>
                <a:gd name="T0" fmla="*/ 0 w 38179"/>
                <a:gd name="T1" fmla="*/ 0 h 21600"/>
                <a:gd name="T2" fmla="*/ 0 w 38179"/>
                <a:gd name="T3" fmla="*/ 0 h 21600"/>
                <a:gd name="T4" fmla="*/ 0 w 38179"/>
                <a:gd name="T5" fmla="*/ 0 h 21600"/>
                <a:gd name="T6" fmla="*/ 0 60000 65536"/>
                <a:gd name="T7" fmla="*/ 0 60000 65536"/>
                <a:gd name="T8" fmla="*/ 0 60000 65536"/>
                <a:gd name="T9" fmla="*/ 0 w 38179"/>
                <a:gd name="T10" fmla="*/ 0 h 21600"/>
                <a:gd name="T11" fmla="*/ 38179 w 3817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179" h="21600" fill="none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</a:path>
                <a:path w="38179" h="21600" stroke="0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  <a:lnTo>
                    <a:pt x="18863" y="21600"/>
                  </a:lnTo>
                  <a:lnTo>
                    <a:pt x="0" y="1107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0" name="Arc 10"/>
            <p:cNvSpPr>
              <a:spLocks noChangeAspect="1"/>
            </p:cNvSpPr>
            <p:nvPr/>
          </p:nvSpPr>
          <p:spPr bwMode="auto">
            <a:xfrm rot="11072234" flipV="1">
              <a:off x="6325" y="4630"/>
              <a:ext cx="1580" cy="411"/>
            </a:xfrm>
            <a:custGeom>
              <a:avLst/>
              <a:gdLst>
                <a:gd name="T0" fmla="*/ 0 w 38179"/>
                <a:gd name="T1" fmla="*/ 0 h 21600"/>
                <a:gd name="T2" fmla="*/ 0 w 38179"/>
                <a:gd name="T3" fmla="*/ 0 h 21600"/>
                <a:gd name="T4" fmla="*/ 0 w 38179"/>
                <a:gd name="T5" fmla="*/ 0 h 21600"/>
                <a:gd name="T6" fmla="*/ 0 60000 65536"/>
                <a:gd name="T7" fmla="*/ 0 60000 65536"/>
                <a:gd name="T8" fmla="*/ 0 60000 65536"/>
                <a:gd name="T9" fmla="*/ 0 w 38179"/>
                <a:gd name="T10" fmla="*/ 0 h 21600"/>
                <a:gd name="T11" fmla="*/ 38179 w 3817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179" h="21600" fill="none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</a:path>
                <a:path w="38179" h="21600" stroke="0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041" y="0"/>
                    <a:pt x="34518" y="4619"/>
                    <a:pt x="38179" y="11932"/>
                  </a:cubicBezTo>
                  <a:lnTo>
                    <a:pt x="18863" y="21600"/>
                  </a:lnTo>
                  <a:lnTo>
                    <a:pt x="0" y="1107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1" name="Text Box 9"/>
            <p:cNvSpPr txBox="1">
              <a:spLocks noChangeAspect="1" noChangeArrowheads="1"/>
            </p:cNvSpPr>
            <p:nvPr/>
          </p:nvSpPr>
          <p:spPr bwMode="auto">
            <a:xfrm>
              <a:off x="6802" y="4188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宋体" charset="-122"/>
                </a:rPr>
                <a:t>a</a:t>
              </a:r>
              <a:endParaRPr lang="en-US" altLang="zh-CN" b="1">
                <a:latin typeface="Times New Roman" pitchFamily="18" charset="0"/>
              </a:endParaRP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3842" name="Text Box 8"/>
            <p:cNvSpPr txBox="1">
              <a:spLocks noChangeAspect="1" noChangeArrowheads="1"/>
            </p:cNvSpPr>
            <p:nvPr/>
          </p:nvSpPr>
          <p:spPr bwMode="auto">
            <a:xfrm>
              <a:off x="6892" y="5181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宋体" charset="-122"/>
                </a:rPr>
                <a:t>a</a:t>
              </a:r>
              <a:endParaRPr lang="en-US" altLang="zh-CN" b="1">
                <a:latin typeface="Times New Roman" pitchFamily="18" charset="0"/>
              </a:endParaRP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3843" name="Text Box 7"/>
            <p:cNvSpPr txBox="1">
              <a:spLocks noChangeAspect="1" noChangeArrowheads="1"/>
            </p:cNvSpPr>
            <p:nvPr/>
          </p:nvSpPr>
          <p:spPr bwMode="auto">
            <a:xfrm>
              <a:off x="7672" y="5823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</a:rPr>
                <a:t>b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3844" name="Oval 6"/>
            <p:cNvSpPr>
              <a:spLocks noChangeAspect="1" noChangeArrowheads="1"/>
            </p:cNvSpPr>
            <p:nvPr/>
          </p:nvSpPr>
          <p:spPr bwMode="auto">
            <a:xfrm>
              <a:off x="5970" y="4672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3845" name="Oval 5"/>
            <p:cNvSpPr>
              <a:spLocks noChangeAspect="1" noChangeArrowheads="1"/>
            </p:cNvSpPr>
            <p:nvPr/>
          </p:nvSpPr>
          <p:spPr bwMode="auto">
            <a:xfrm>
              <a:off x="5940" y="4635"/>
              <a:ext cx="510" cy="517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3846" name="Text Box 4"/>
            <p:cNvSpPr txBox="1">
              <a:spLocks noChangeAspect="1" noChangeArrowheads="1"/>
            </p:cNvSpPr>
            <p:nvPr/>
          </p:nvSpPr>
          <p:spPr bwMode="auto">
            <a:xfrm>
              <a:off x="6013" y="4677"/>
              <a:ext cx="49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</a:rPr>
                <a:t>5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</p:grpSp>
      <p:sp>
        <p:nvSpPr>
          <p:cNvPr id="33798" name="Rectangle 73"/>
          <p:cNvSpPr>
            <a:spLocks noChangeArrowheads="1"/>
          </p:cNvSpPr>
          <p:nvPr/>
        </p:nvSpPr>
        <p:spPr bwMode="auto">
          <a:xfrm>
            <a:off x="1371600" y="1801813"/>
            <a:ext cx="3611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en-US" altLang="zh-CN"/>
          </a:p>
        </p:txBody>
      </p:sp>
      <p:sp>
        <p:nvSpPr>
          <p:cNvPr id="33799" name="Text Box 75"/>
          <p:cNvSpPr txBox="1">
            <a:spLocks noChangeArrowheads="1"/>
          </p:cNvSpPr>
          <p:nvPr/>
        </p:nvSpPr>
        <p:spPr bwMode="auto">
          <a:xfrm>
            <a:off x="3352800" y="5638800"/>
            <a:ext cx="3505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latin typeface="Times New Roman" pitchFamily="18" charset="0"/>
                <a:hlinkClick r:id="rId3"/>
              </a:rPr>
              <a:t>DFA  M</a:t>
            </a:r>
            <a:r>
              <a:rPr lang="zh-CN" altLang="en-US" sz="2000" b="1" dirty="0">
                <a:latin typeface="Times New Roman" pitchFamily="18" charset="0"/>
                <a:hlinkClick r:id="rId3"/>
              </a:rPr>
              <a:t>最小化过程演示</a:t>
            </a:r>
            <a:r>
              <a:rPr lang="zh-CN" altLang="en-US" sz="2000" b="1" dirty="0">
                <a:latin typeface="Times New Roman" pitchFamily="18" charset="0"/>
              </a:rPr>
              <a:t>。</a:t>
            </a:r>
          </a:p>
        </p:txBody>
      </p:sp>
      <p:sp>
        <p:nvSpPr>
          <p:cNvPr id="55" name="Text Box 2"/>
          <p:cNvSpPr txBox="1">
            <a:spLocks noChangeArrowheads="1"/>
          </p:cNvSpPr>
          <p:nvPr/>
        </p:nvSpPr>
        <p:spPr bwMode="auto">
          <a:xfrm>
            <a:off x="381000" y="314980"/>
            <a:ext cx="5562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确定有穷自动机的最小化举例 </a:t>
            </a:r>
          </a:p>
        </p:txBody>
      </p:sp>
      <p:sp>
        <p:nvSpPr>
          <p:cNvPr id="5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36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42AC1A-081B-4B44-A9DE-A04D5452A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37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860232-2623-41F0-AB76-59495ED73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161"/>
            <a:ext cx="9144000" cy="5319677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384BFCD5-61FF-4D65-B44F-90A75641C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45941"/>
            <a:ext cx="5562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确定有穷自动机的最小化举例 </a:t>
            </a:r>
          </a:p>
        </p:txBody>
      </p:sp>
    </p:spTree>
    <p:extLst>
      <p:ext uri="{BB962C8B-B14F-4D97-AF65-F5344CB8AC3E}">
        <p14:creationId xmlns:p14="http://schemas.microsoft.com/office/powerpoint/2010/main" val="524989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3C9A57-93C3-4E57-9D68-CCD93FF3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38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9623ED-FAE8-4B53-A4E5-7F45D35A6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261"/>
            <a:ext cx="9144000" cy="53074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D44D4A4-457B-456B-8A13-E56D855EF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371600"/>
            <a:ext cx="4771695" cy="14481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6A38C7-F215-41DB-8069-FA8A0F5B9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495" y="2658591"/>
            <a:ext cx="4724400" cy="9904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EDFDEF-E163-4A02-8CEC-9F0DC22B8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199" y="3589476"/>
            <a:ext cx="4771695" cy="8561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507EC4-9442-4674-AA61-F55BEF291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303" y="4517011"/>
            <a:ext cx="4785763" cy="8380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61BCE0-A240-4C02-9501-EBD957F4F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3087" y="5346345"/>
            <a:ext cx="4885807" cy="838095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3C9627C6-1FB2-4D4F-9CAA-DC8B1A78E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5345"/>
            <a:ext cx="5562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确定有穷自动机的最小化举例 </a:t>
            </a:r>
          </a:p>
        </p:txBody>
      </p:sp>
    </p:spTree>
    <p:extLst>
      <p:ext uri="{BB962C8B-B14F-4D97-AF65-F5344CB8AC3E}">
        <p14:creationId xmlns:p14="http://schemas.microsoft.com/office/powerpoint/2010/main" val="342277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Box 18"/>
          <p:cNvSpPr txBox="1">
            <a:spLocks noChangeArrowheads="1"/>
          </p:cNvSpPr>
          <p:nvPr/>
        </p:nvSpPr>
        <p:spPr bwMode="auto">
          <a:xfrm>
            <a:off x="889000" y="1219200"/>
            <a:ext cx="7315200" cy="102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87363"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200" b="1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定义 </a:t>
            </a:r>
            <a:r>
              <a:rPr lang="en-US" altLang="zh-CN" sz="2200" b="1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3.10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如果正规式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r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和有穷自动机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，有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L(r)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L(M)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则称正规式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r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和有穷自动机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是</a:t>
            </a:r>
            <a:r>
              <a:rPr lang="zh-CN" altLang="en-US" sz="2200" b="1" dirty="0">
                <a:solidFill>
                  <a:srgbClr val="CC6600"/>
                </a:solidFill>
                <a:latin typeface="宋体" pitchFamily="2" charset="-122"/>
                <a:ea typeface="宋体" pitchFamily="2" charset="-122"/>
              </a:rPr>
              <a:t>等价的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。 </a:t>
            </a:r>
          </a:p>
        </p:txBody>
      </p:sp>
      <p:sp>
        <p:nvSpPr>
          <p:cNvPr id="34820" name="Rectangle 76"/>
          <p:cNvSpPr>
            <a:spLocks noChangeArrowheads="1"/>
          </p:cNvSpPr>
          <p:nvPr/>
        </p:nvSpPr>
        <p:spPr bwMode="auto">
          <a:xfrm>
            <a:off x="2713394" y="3505200"/>
            <a:ext cx="33536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200" b="1">
                <a:latin typeface="宋体" pitchFamily="2" charset="-122"/>
                <a:ea typeface="宋体" pitchFamily="2" charset="-122"/>
              </a:rPr>
              <a:t>NFA</a:t>
            </a:r>
            <a:r>
              <a:rPr lang="zh-CN" altLang="en-US" sz="2200" b="1">
                <a:latin typeface="宋体" pitchFamily="2" charset="-122"/>
                <a:ea typeface="宋体" pitchFamily="2" charset="-122"/>
              </a:rPr>
              <a:t>到正规式的转换方法</a:t>
            </a:r>
            <a:r>
              <a:rPr lang="zh-CN" altLang="en-US" sz="2200">
                <a:latin typeface="宋体" pitchFamily="2" charset="-122"/>
                <a:ea typeface="宋体" pitchFamily="2" charset="-122"/>
              </a:rPr>
              <a:t> </a:t>
            </a:r>
          </a:p>
        </p:txBody>
      </p:sp>
      <p:sp>
        <p:nvSpPr>
          <p:cNvPr id="34821" name="Text Box 78"/>
          <p:cNvSpPr txBox="1">
            <a:spLocks noChangeArrowheads="1"/>
          </p:cNvSpPr>
          <p:nvPr/>
        </p:nvSpPr>
        <p:spPr bwMode="auto">
          <a:xfrm>
            <a:off x="2844800" y="4030663"/>
            <a:ext cx="36576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200" b="1">
                <a:latin typeface="宋体" pitchFamily="2" charset="-122"/>
                <a:ea typeface="宋体" pitchFamily="2" charset="-122"/>
              </a:rPr>
              <a:t>正规式到</a:t>
            </a:r>
            <a:r>
              <a:rPr lang="en-US" altLang="zh-CN" sz="2200" b="1">
                <a:latin typeface="宋体" pitchFamily="2" charset="-122"/>
                <a:ea typeface="宋体" pitchFamily="2" charset="-122"/>
              </a:rPr>
              <a:t>NFA</a:t>
            </a:r>
            <a:r>
              <a:rPr lang="zh-CN" altLang="en-US" sz="2200" b="1">
                <a:latin typeface="宋体" pitchFamily="2" charset="-122"/>
                <a:ea typeface="宋体" pitchFamily="2" charset="-122"/>
              </a:rPr>
              <a:t>的转换方法 </a:t>
            </a:r>
          </a:p>
        </p:txBody>
      </p:sp>
      <p:sp>
        <p:nvSpPr>
          <p:cNvPr id="34822" name="Rectangle 79"/>
          <p:cNvSpPr>
            <a:spLocks noChangeArrowheads="1"/>
          </p:cNvSpPr>
          <p:nvPr/>
        </p:nvSpPr>
        <p:spPr bwMode="auto">
          <a:xfrm>
            <a:off x="762000" y="2270125"/>
            <a:ext cx="7696200" cy="1047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584200"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200" b="1">
                <a:latin typeface="宋体" pitchFamily="2" charset="-122"/>
                <a:ea typeface="宋体" pitchFamily="2" charset="-122"/>
              </a:rPr>
              <a:t>下面讨论正规式和有穷自动机相互等价转换的方法，由此可以得知，正规式和有穷自动机的语言表达能力是一样的。 </a:t>
            </a:r>
          </a:p>
        </p:txBody>
      </p:sp>
      <p:sp>
        <p:nvSpPr>
          <p:cNvPr id="34823" name="AutoShape 80"/>
          <p:cNvSpPr>
            <a:spLocks/>
          </p:cNvSpPr>
          <p:nvPr/>
        </p:nvSpPr>
        <p:spPr bwMode="auto">
          <a:xfrm>
            <a:off x="2590800" y="3657600"/>
            <a:ext cx="152400" cy="762000"/>
          </a:xfrm>
          <a:prstGeom prst="leftBrace">
            <a:avLst>
              <a:gd name="adj1" fmla="val 41667"/>
              <a:gd name="adj2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eaLnBrk="1" hangingPunct="1"/>
            <a:endParaRPr lang="en-CA" altLang="zh-CN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4825" name="Rectangle 8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6011863" cy="457200"/>
          </a:xfrm>
        </p:spPr>
        <p:txBody>
          <a:bodyPr/>
          <a:lstStyle/>
          <a:p>
            <a:pPr eaLnBrk="1" hangingPunct="1"/>
            <a:r>
              <a:rPr lang="en-US" altLang="zh-CN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3.4</a:t>
            </a:r>
            <a:r>
              <a:rPr lang="zh-CN" altLang="en-US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　正规式和有穷自动机的等价性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39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8"/>
          <p:cNvSpPr>
            <a:spLocks noChangeArrowheads="1"/>
          </p:cNvSpPr>
          <p:nvPr/>
        </p:nvSpPr>
        <p:spPr bwMode="auto">
          <a:xfrm>
            <a:off x="2743200" y="3200400"/>
            <a:ext cx="4724400" cy="5334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sp>
        <p:nvSpPr>
          <p:cNvPr id="7172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29675" y="6477000"/>
            <a:ext cx="228600" cy="228600"/>
          </a:xfrm>
          <a:prstGeom prst="actionButtonBackPreviou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762000" y="9906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CC0099"/>
                </a:solidFill>
                <a:latin typeface="+mn-ea"/>
                <a:ea typeface="+mn-ea"/>
              </a:rPr>
              <a:t>3.1.1</a:t>
            </a:r>
            <a:r>
              <a:rPr lang="zh-CN" altLang="en-US" sz="2400" b="1" dirty="0">
                <a:solidFill>
                  <a:srgbClr val="CC0099"/>
                </a:solidFill>
                <a:latin typeface="+mn-ea"/>
                <a:ea typeface="+mn-ea"/>
              </a:rPr>
              <a:t>　词法分析任务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533400" y="1527057"/>
            <a:ext cx="7848600" cy="4568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584200">
              <a:lnSpc>
                <a:spcPct val="150000"/>
              </a:lnSpc>
              <a:spcBef>
                <a:spcPct val="30000"/>
              </a:spcBef>
            </a:pPr>
            <a:r>
              <a:rPr lang="zh-CN" altLang="en-US" sz="2200" b="1" dirty="0">
                <a:latin typeface="+mn-ea"/>
                <a:ea typeface="+mn-ea"/>
              </a:rPr>
              <a:t>词法分析阶段是编译的第一阶段，它的主要任务是从左至右扫描文本格式的源程序，从基于字符理解的源程序中分离出符合源语言词法的单词，最终转换成基于单词理解的源程序。</a:t>
            </a:r>
          </a:p>
          <a:p>
            <a:pPr indent="584200">
              <a:lnSpc>
                <a:spcPct val="150000"/>
              </a:lnSpc>
              <a:spcBef>
                <a:spcPct val="30000"/>
              </a:spcBef>
              <a:spcAft>
                <a:spcPct val="50000"/>
              </a:spcAft>
            </a:pPr>
            <a:r>
              <a:rPr lang="zh-CN" altLang="en-US" sz="2200" b="1" dirty="0">
                <a:latin typeface="+mn-ea"/>
                <a:ea typeface="+mn-ea"/>
              </a:rPr>
              <a:t>    输出形式为：</a:t>
            </a:r>
            <a:r>
              <a:rPr lang="zh-CN" altLang="en-US" sz="2200" b="1" dirty="0">
                <a:solidFill>
                  <a:schemeClr val="hlink"/>
                </a:solidFill>
                <a:latin typeface="+mn-ea"/>
                <a:ea typeface="+mn-ea"/>
              </a:rPr>
              <a:t>（单词种类，单词）</a:t>
            </a:r>
          </a:p>
          <a:p>
            <a:pPr indent="584200" algn="l">
              <a:lnSpc>
                <a:spcPct val="150000"/>
              </a:lnSpc>
              <a:spcBef>
                <a:spcPct val="30000"/>
              </a:spcBef>
            </a:pPr>
            <a:r>
              <a:rPr lang="zh-CN" altLang="en-US" sz="2200" b="1" dirty="0">
                <a:latin typeface="+mn-ea"/>
                <a:ea typeface="+mn-ea"/>
              </a:rPr>
              <a:t>单词种类类似于自然语言的词性，由构词规则等因素确定的。</a:t>
            </a:r>
          </a:p>
          <a:p>
            <a:pPr indent="584200" algn="l">
              <a:lnSpc>
                <a:spcPct val="150000"/>
              </a:lnSpc>
              <a:spcBef>
                <a:spcPct val="30000"/>
              </a:spcBef>
            </a:pPr>
            <a:r>
              <a:rPr lang="zh-CN" altLang="en-US" sz="2200" b="1" dirty="0">
                <a:latin typeface="+mn-ea"/>
                <a:ea typeface="+mn-ea"/>
              </a:rPr>
              <a:t>计算机高级语言一般都有</a:t>
            </a:r>
            <a:r>
              <a:rPr lang="zh-CN" altLang="en-US" sz="2200" b="1" dirty="0">
                <a:solidFill>
                  <a:srgbClr val="000066"/>
                </a:solidFill>
                <a:latin typeface="+mn-ea"/>
                <a:ea typeface="+mn-ea"/>
              </a:rPr>
              <a:t>关键字、标识符、常数、运算符和定界符</a:t>
            </a:r>
            <a:r>
              <a:rPr lang="zh-CN" altLang="en-US" sz="2200" b="1" dirty="0">
                <a:latin typeface="+mn-ea"/>
                <a:ea typeface="+mn-ea"/>
              </a:rPr>
              <a:t>这</a:t>
            </a:r>
            <a:r>
              <a:rPr lang="en-US" altLang="zh-CN" sz="2200" b="1" dirty="0">
                <a:latin typeface="+mn-ea"/>
                <a:ea typeface="+mn-ea"/>
              </a:rPr>
              <a:t>5</a:t>
            </a:r>
            <a:r>
              <a:rPr lang="zh-CN" altLang="en-US" sz="2200" b="1" dirty="0">
                <a:latin typeface="+mn-ea"/>
                <a:ea typeface="+mn-ea"/>
              </a:rPr>
              <a:t>类单词。</a:t>
            </a:r>
          </a:p>
        </p:txBody>
      </p:sp>
      <p:sp>
        <p:nvSpPr>
          <p:cNvPr id="7176" name="Rectangle 9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3954462" cy="533400"/>
          </a:xfrm>
        </p:spPr>
        <p:txBody>
          <a:bodyPr/>
          <a:lstStyle/>
          <a:p>
            <a:pPr eaLnBrk="1" hangingPunct="1"/>
            <a:r>
              <a:rPr lang="en-US" altLang="zh-CN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3.1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　词法分析程序设计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4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ext Box 2"/>
          <p:cNvSpPr txBox="1">
            <a:spLocks noChangeArrowheads="1"/>
          </p:cNvSpPr>
          <p:nvPr/>
        </p:nvSpPr>
        <p:spPr bwMode="auto">
          <a:xfrm>
            <a:off x="304800" y="916359"/>
            <a:ext cx="8153400" cy="357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595313"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设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NFA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( 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K,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,f,S,Z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，则与之等价的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上正规式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R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，可以由下列方法构造。</a:t>
            </a:r>
          </a:p>
          <a:p>
            <a:pPr indent="595313"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⑴ 在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NFA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上，新增两个状态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X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Y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作为开始状态和接受状态，且将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X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经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ε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指向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的开始状态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(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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q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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K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，增加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f(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X,ε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)=q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）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,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将将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的开始状态经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ε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指向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Y(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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q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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Z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，增加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f(q, ε)=Y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）。这样，得到一个与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NFA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等价的、只有唯一开始状态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X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和唯一接受状态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Y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的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NFA M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； </a:t>
            </a:r>
          </a:p>
          <a:p>
            <a:pPr indent="595313"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⑵ 按下列转换规则，逐步消除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NFA M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中的状态，直到只剩下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X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Y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两个状态为止。弧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&lt;X,Y&gt;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上符号串，即为等价的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上正规式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R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。</a:t>
            </a:r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838200" y="4114799"/>
            <a:ext cx="7315200" cy="1905001"/>
            <a:chOff x="2160" y="9723"/>
            <a:chExt cx="7395" cy="2832"/>
          </a:xfrm>
        </p:grpSpPr>
        <p:sp>
          <p:nvSpPr>
            <p:cNvPr id="35846" name="Text Box 4"/>
            <p:cNvSpPr txBox="1">
              <a:spLocks noChangeAspect="1" noChangeArrowheads="1"/>
            </p:cNvSpPr>
            <p:nvPr/>
          </p:nvSpPr>
          <p:spPr bwMode="auto">
            <a:xfrm>
              <a:off x="2160" y="9873"/>
              <a:ext cx="915" cy="4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zh-CN" altLang="en-US" sz="2000" b="1">
                  <a:latin typeface="Times New Roman" pitchFamily="18" charset="0"/>
                </a:rPr>
                <a:t>规则</a:t>
              </a:r>
              <a:r>
                <a:rPr kumimoji="0" lang="en-US" altLang="zh-CN" sz="20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35847" name="Text Box 5"/>
            <p:cNvSpPr txBox="1">
              <a:spLocks noChangeAspect="1" noChangeArrowheads="1"/>
            </p:cNvSpPr>
            <p:nvPr/>
          </p:nvSpPr>
          <p:spPr bwMode="auto">
            <a:xfrm>
              <a:off x="2175" y="10786"/>
              <a:ext cx="915" cy="4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zh-CN" altLang="en-US" sz="2000" b="1">
                  <a:latin typeface="Times New Roman" pitchFamily="18" charset="0"/>
                </a:rPr>
                <a:t>规则</a:t>
              </a:r>
              <a:r>
                <a:rPr kumimoji="0" lang="en-US" altLang="zh-CN" sz="2000" b="1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35848" name="Text Box 6"/>
            <p:cNvSpPr txBox="1">
              <a:spLocks noChangeAspect="1" noChangeArrowheads="1"/>
            </p:cNvSpPr>
            <p:nvPr/>
          </p:nvSpPr>
          <p:spPr bwMode="auto">
            <a:xfrm>
              <a:off x="2190" y="12012"/>
              <a:ext cx="915" cy="4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zh-CN" altLang="en-US" sz="2000" b="1">
                  <a:latin typeface="Times New Roman" pitchFamily="18" charset="0"/>
                </a:rPr>
                <a:t>规则</a:t>
              </a:r>
              <a:r>
                <a:rPr kumimoji="0" lang="en-US" altLang="zh-CN" sz="2000" b="1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35849" name="Oval 7"/>
            <p:cNvSpPr>
              <a:spLocks noChangeAspect="1" noChangeArrowheads="1"/>
            </p:cNvSpPr>
            <p:nvPr/>
          </p:nvSpPr>
          <p:spPr bwMode="auto">
            <a:xfrm>
              <a:off x="3315" y="9891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5850" name="Text Box 8"/>
            <p:cNvSpPr txBox="1">
              <a:spLocks noChangeAspect="1" noChangeArrowheads="1"/>
            </p:cNvSpPr>
            <p:nvPr/>
          </p:nvSpPr>
          <p:spPr bwMode="auto">
            <a:xfrm>
              <a:off x="3345" y="9897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35851" name="Text Box 9"/>
            <p:cNvSpPr txBox="1">
              <a:spLocks noChangeAspect="1" noChangeArrowheads="1"/>
            </p:cNvSpPr>
            <p:nvPr/>
          </p:nvSpPr>
          <p:spPr bwMode="auto">
            <a:xfrm>
              <a:off x="3780" y="9723"/>
              <a:ext cx="51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1</a:t>
              </a:r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5852" name="Arc 10"/>
            <p:cNvSpPr>
              <a:spLocks noChangeAspect="1"/>
            </p:cNvSpPr>
            <p:nvPr/>
          </p:nvSpPr>
          <p:spPr bwMode="auto">
            <a:xfrm rot="-5371531">
              <a:off x="4305" y="11439"/>
              <a:ext cx="654" cy="624"/>
            </a:xfrm>
            <a:custGeom>
              <a:avLst/>
              <a:gdLst>
                <a:gd name="T0" fmla="*/ 0 w 41542"/>
                <a:gd name="T1" fmla="*/ 0 h 43200"/>
                <a:gd name="T2" fmla="*/ 0 w 41542"/>
                <a:gd name="T3" fmla="*/ 0 h 43200"/>
                <a:gd name="T4" fmla="*/ 0 w 41542"/>
                <a:gd name="T5" fmla="*/ 0 h 43200"/>
                <a:gd name="T6" fmla="*/ 0 60000 65536"/>
                <a:gd name="T7" fmla="*/ 0 60000 65536"/>
                <a:gd name="T8" fmla="*/ 0 60000 65536"/>
                <a:gd name="T9" fmla="*/ 0 w 41542"/>
                <a:gd name="T10" fmla="*/ 0 h 43200"/>
                <a:gd name="T11" fmla="*/ 41542 w 4154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542" h="43200" fill="none" extrusionOk="0">
                  <a:moveTo>
                    <a:pt x="808" y="11575"/>
                  </a:moveTo>
                  <a:cubicBezTo>
                    <a:pt x="4537" y="4459"/>
                    <a:pt x="11907" y="0"/>
                    <a:pt x="19942" y="0"/>
                  </a:cubicBezTo>
                  <a:cubicBezTo>
                    <a:pt x="31871" y="0"/>
                    <a:pt x="41542" y="9670"/>
                    <a:pt x="41542" y="21600"/>
                  </a:cubicBezTo>
                  <a:cubicBezTo>
                    <a:pt x="41542" y="33529"/>
                    <a:pt x="31871" y="43200"/>
                    <a:pt x="19942" y="43200"/>
                  </a:cubicBezTo>
                  <a:cubicBezTo>
                    <a:pt x="11218" y="43200"/>
                    <a:pt x="3351" y="37952"/>
                    <a:pt x="-1" y="29899"/>
                  </a:cubicBezTo>
                </a:path>
                <a:path w="41542" h="43200" stroke="0" extrusionOk="0">
                  <a:moveTo>
                    <a:pt x="808" y="11575"/>
                  </a:moveTo>
                  <a:cubicBezTo>
                    <a:pt x="4537" y="4459"/>
                    <a:pt x="11907" y="0"/>
                    <a:pt x="19942" y="0"/>
                  </a:cubicBezTo>
                  <a:cubicBezTo>
                    <a:pt x="31871" y="0"/>
                    <a:pt x="41542" y="9670"/>
                    <a:pt x="41542" y="21600"/>
                  </a:cubicBezTo>
                  <a:cubicBezTo>
                    <a:pt x="41542" y="33529"/>
                    <a:pt x="31871" y="43200"/>
                    <a:pt x="19942" y="43200"/>
                  </a:cubicBezTo>
                  <a:cubicBezTo>
                    <a:pt x="11218" y="43200"/>
                    <a:pt x="3351" y="37952"/>
                    <a:pt x="-1" y="29899"/>
                  </a:cubicBezTo>
                  <a:lnTo>
                    <a:pt x="19942" y="21600"/>
                  </a:lnTo>
                  <a:lnTo>
                    <a:pt x="808" y="1157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3" name="Arc 11"/>
            <p:cNvSpPr>
              <a:spLocks noChangeAspect="1"/>
            </p:cNvSpPr>
            <p:nvPr/>
          </p:nvSpPr>
          <p:spPr bwMode="auto">
            <a:xfrm rot="188904">
              <a:off x="3861" y="10780"/>
              <a:ext cx="1584" cy="430"/>
            </a:xfrm>
            <a:custGeom>
              <a:avLst/>
              <a:gdLst>
                <a:gd name="T0" fmla="*/ 0 w 38284"/>
                <a:gd name="T1" fmla="*/ 0 h 21600"/>
                <a:gd name="T2" fmla="*/ 0 w 38284"/>
                <a:gd name="T3" fmla="*/ 0 h 21600"/>
                <a:gd name="T4" fmla="*/ 0 w 38284"/>
                <a:gd name="T5" fmla="*/ 0 h 21600"/>
                <a:gd name="T6" fmla="*/ 0 60000 65536"/>
                <a:gd name="T7" fmla="*/ 0 60000 65536"/>
                <a:gd name="T8" fmla="*/ 0 60000 65536"/>
                <a:gd name="T9" fmla="*/ 0 w 38284"/>
                <a:gd name="T10" fmla="*/ 0 h 21600"/>
                <a:gd name="T11" fmla="*/ 38284 w 3828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284" h="21600" fill="none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127" y="0"/>
                    <a:pt x="34667" y="4715"/>
                    <a:pt x="38284" y="12146"/>
                  </a:cubicBezTo>
                </a:path>
                <a:path w="38284" h="21600" stroke="0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127" y="0"/>
                    <a:pt x="34667" y="4715"/>
                    <a:pt x="38284" y="12146"/>
                  </a:cubicBezTo>
                  <a:lnTo>
                    <a:pt x="18863" y="21600"/>
                  </a:lnTo>
                  <a:lnTo>
                    <a:pt x="0" y="1107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4" name="Oval 12"/>
            <p:cNvSpPr>
              <a:spLocks noChangeAspect="1" noChangeArrowheads="1"/>
            </p:cNvSpPr>
            <p:nvPr/>
          </p:nvSpPr>
          <p:spPr bwMode="auto">
            <a:xfrm>
              <a:off x="4350" y="9924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5855" name="Text Box 13"/>
            <p:cNvSpPr txBox="1">
              <a:spLocks noChangeAspect="1" noChangeArrowheads="1"/>
            </p:cNvSpPr>
            <p:nvPr/>
          </p:nvSpPr>
          <p:spPr bwMode="auto">
            <a:xfrm>
              <a:off x="4380" y="9909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solidFill>
                    <a:srgbClr val="FF0000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35856" name="Oval 14"/>
            <p:cNvSpPr>
              <a:spLocks noChangeAspect="1" noChangeArrowheads="1"/>
            </p:cNvSpPr>
            <p:nvPr/>
          </p:nvSpPr>
          <p:spPr bwMode="auto">
            <a:xfrm>
              <a:off x="5415" y="9933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5857" name="Text Box 15"/>
            <p:cNvSpPr txBox="1">
              <a:spLocks noChangeAspect="1" noChangeArrowheads="1"/>
            </p:cNvSpPr>
            <p:nvPr/>
          </p:nvSpPr>
          <p:spPr bwMode="auto">
            <a:xfrm>
              <a:off x="5445" y="9939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35858" name="Oval 16"/>
            <p:cNvSpPr>
              <a:spLocks noChangeAspect="1" noChangeArrowheads="1"/>
            </p:cNvSpPr>
            <p:nvPr/>
          </p:nvSpPr>
          <p:spPr bwMode="auto">
            <a:xfrm>
              <a:off x="3375" y="12018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5859" name="Text Box 17"/>
            <p:cNvSpPr txBox="1">
              <a:spLocks noChangeAspect="1" noChangeArrowheads="1"/>
            </p:cNvSpPr>
            <p:nvPr/>
          </p:nvSpPr>
          <p:spPr bwMode="auto">
            <a:xfrm>
              <a:off x="3405" y="12024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35860" name="Oval 18"/>
            <p:cNvSpPr>
              <a:spLocks noChangeAspect="1" noChangeArrowheads="1"/>
            </p:cNvSpPr>
            <p:nvPr/>
          </p:nvSpPr>
          <p:spPr bwMode="auto">
            <a:xfrm>
              <a:off x="4410" y="12030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5861" name="Text Box 19"/>
            <p:cNvSpPr txBox="1">
              <a:spLocks noChangeAspect="1" noChangeArrowheads="1"/>
            </p:cNvSpPr>
            <p:nvPr/>
          </p:nvSpPr>
          <p:spPr bwMode="auto">
            <a:xfrm>
              <a:off x="4440" y="12036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solidFill>
                    <a:srgbClr val="FF0000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35862" name="Oval 20"/>
            <p:cNvSpPr>
              <a:spLocks noChangeAspect="1" noChangeArrowheads="1"/>
            </p:cNvSpPr>
            <p:nvPr/>
          </p:nvSpPr>
          <p:spPr bwMode="auto">
            <a:xfrm>
              <a:off x="5415" y="12045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5863" name="Text Box 21"/>
            <p:cNvSpPr txBox="1">
              <a:spLocks noChangeAspect="1" noChangeArrowheads="1"/>
            </p:cNvSpPr>
            <p:nvPr/>
          </p:nvSpPr>
          <p:spPr bwMode="auto">
            <a:xfrm>
              <a:off x="5445" y="12051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35864" name="Oval 22"/>
            <p:cNvSpPr>
              <a:spLocks noChangeAspect="1" noChangeArrowheads="1"/>
            </p:cNvSpPr>
            <p:nvPr/>
          </p:nvSpPr>
          <p:spPr bwMode="auto">
            <a:xfrm>
              <a:off x="3375" y="10741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5865" name="Text Box 23"/>
            <p:cNvSpPr txBox="1">
              <a:spLocks noChangeAspect="1" noChangeArrowheads="1"/>
            </p:cNvSpPr>
            <p:nvPr/>
          </p:nvSpPr>
          <p:spPr bwMode="auto">
            <a:xfrm>
              <a:off x="3405" y="10747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35866" name="Oval 24"/>
            <p:cNvSpPr>
              <a:spLocks noChangeAspect="1" noChangeArrowheads="1"/>
            </p:cNvSpPr>
            <p:nvPr/>
          </p:nvSpPr>
          <p:spPr bwMode="auto">
            <a:xfrm>
              <a:off x="5445" y="10768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5867" name="Text Box 25"/>
            <p:cNvSpPr txBox="1">
              <a:spLocks noChangeAspect="1" noChangeArrowheads="1"/>
            </p:cNvSpPr>
            <p:nvPr/>
          </p:nvSpPr>
          <p:spPr bwMode="auto">
            <a:xfrm>
              <a:off x="5475" y="10774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35868" name="Arc 26"/>
            <p:cNvSpPr>
              <a:spLocks noChangeAspect="1"/>
            </p:cNvSpPr>
            <p:nvPr/>
          </p:nvSpPr>
          <p:spPr bwMode="auto">
            <a:xfrm rot="43005" flipV="1">
              <a:off x="3870" y="10851"/>
              <a:ext cx="1584" cy="430"/>
            </a:xfrm>
            <a:custGeom>
              <a:avLst/>
              <a:gdLst>
                <a:gd name="T0" fmla="*/ 0 w 38284"/>
                <a:gd name="T1" fmla="*/ 0 h 21600"/>
                <a:gd name="T2" fmla="*/ 0 w 38284"/>
                <a:gd name="T3" fmla="*/ 0 h 21600"/>
                <a:gd name="T4" fmla="*/ 0 w 38284"/>
                <a:gd name="T5" fmla="*/ 0 h 21600"/>
                <a:gd name="T6" fmla="*/ 0 60000 65536"/>
                <a:gd name="T7" fmla="*/ 0 60000 65536"/>
                <a:gd name="T8" fmla="*/ 0 60000 65536"/>
                <a:gd name="T9" fmla="*/ 0 w 38284"/>
                <a:gd name="T10" fmla="*/ 0 h 21600"/>
                <a:gd name="T11" fmla="*/ 38284 w 3828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284" h="21600" fill="none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127" y="0"/>
                    <a:pt x="34667" y="4715"/>
                    <a:pt x="38284" y="12146"/>
                  </a:cubicBezTo>
                </a:path>
                <a:path w="38284" h="21600" stroke="0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127" y="0"/>
                    <a:pt x="34667" y="4715"/>
                    <a:pt x="38284" y="12146"/>
                  </a:cubicBezTo>
                  <a:lnTo>
                    <a:pt x="18863" y="21600"/>
                  </a:lnTo>
                  <a:lnTo>
                    <a:pt x="0" y="11075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9" name="AutoShape 27"/>
            <p:cNvSpPr>
              <a:spLocks noChangeAspect="1" noChangeArrowheads="1"/>
            </p:cNvSpPr>
            <p:nvPr/>
          </p:nvSpPr>
          <p:spPr bwMode="auto">
            <a:xfrm>
              <a:off x="6120" y="10020"/>
              <a:ext cx="540" cy="312"/>
            </a:xfrm>
            <a:prstGeom prst="rightArrow">
              <a:avLst>
                <a:gd name="adj1" fmla="val 50000"/>
                <a:gd name="adj2" fmla="val 43269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5870" name="Line 28"/>
            <p:cNvSpPr>
              <a:spLocks noChangeAspect="1" noChangeShapeType="1"/>
            </p:cNvSpPr>
            <p:nvPr/>
          </p:nvSpPr>
          <p:spPr bwMode="auto">
            <a:xfrm>
              <a:off x="3780" y="10176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Line 29"/>
            <p:cNvSpPr>
              <a:spLocks noChangeAspect="1" noChangeShapeType="1"/>
            </p:cNvSpPr>
            <p:nvPr/>
          </p:nvSpPr>
          <p:spPr bwMode="auto">
            <a:xfrm>
              <a:off x="4860" y="10176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2" name="Text Box 30"/>
            <p:cNvSpPr txBox="1">
              <a:spLocks noChangeAspect="1" noChangeArrowheads="1"/>
            </p:cNvSpPr>
            <p:nvPr/>
          </p:nvSpPr>
          <p:spPr bwMode="auto">
            <a:xfrm>
              <a:off x="4845" y="9738"/>
              <a:ext cx="51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2</a:t>
              </a:r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5873" name="Oval 31"/>
            <p:cNvSpPr>
              <a:spLocks noChangeAspect="1" noChangeArrowheads="1"/>
            </p:cNvSpPr>
            <p:nvPr/>
          </p:nvSpPr>
          <p:spPr bwMode="auto">
            <a:xfrm>
              <a:off x="6960" y="9876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5874" name="Text Box 32"/>
            <p:cNvSpPr txBox="1">
              <a:spLocks noChangeAspect="1" noChangeArrowheads="1"/>
            </p:cNvSpPr>
            <p:nvPr/>
          </p:nvSpPr>
          <p:spPr bwMode="auto">
            <a:xfrm>
              <a:off x="6990" y="9882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35875" name="Text Box 33"/>
            <p:cNvSpPr txBox="1">
              <a:spLocks noChangeAspect="1" noChangeArrowheads="1"/>
            </p:cNvSpPr>
            <p:nvPr/>
          </p:nvSpPr>
          <p:spPr bwMode="auto">
            <a:xfrm>
              <a:off x="7806" y="9757"/>
              <a:ext cx="78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1</a:t>
              </a:r>
              <a:r>
                <a:rPr kumimoji="0" lang="en-US" altLang="zh-CN" sz="2000" b="1">
                  <a:latin typeface="宋体" charset="-122"/>
                </a:rPr>
                <a:t> 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2</a:t>
              </a:r>
              <a:endParaRPr kumimoji="0" lang="en-US" altLang="zh-CN" sz="2000" b="1">
                <a:latin typeface="Times New Roman" pitchFamily="18" charset="0"/>
              </a:endParaRPr>
            </a:p>
            <a:p>
              <a:pPr algn="ctr"/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5876" name="Oval 34"/>
            <p:cNvSpPr>
              <a:spLocks noChangeAspect="1" noChangeArrowheads="1"/>
            </p:cNvSpPr>
            <p:nvPr/>
          </p:nvSpPr>
          <p:spPr bwMode="auto">
            <a:xfrm>
              <a:off x="9090" y="9918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5877" name="Text Box 35"/>
            <p:cNvSpPr txBox="1">
              <a:spLocks noChangeAspect="1" noChangeArrowheads="1"/>
            </p:cNvSpPr>
            <p:nvPr/>
          </p:nvSpPr>
          <p:spPr bwMode="auto">
            <a:xfrm>
              <a:off x="9120" y="9924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35878" name="Text Box 36"/>
            <p:cNvSpPr txBox="1">
              <a:spLocks noChangeAspect="1" noChangeArrowheads="1"/>
            </p:cNvSpPr>
            <p:nvPr/>
          </p:nvSpPr>
          <p:spPr bwMode="auto">
            <a:xfrm>
              <a:off x="4395" y="10894"/>
              <a:ext cx="51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2</a:t>
              </a:r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5879" name="Line 37"/>
            <p:cNvSpPr>
              <a:spLocks noChangeAspect="1" noChangeShapeType="1"/>
            </p:cNvSpPr>
            <p:nvPr/>
          </p:nvSpPr>
          <p:spPr bwMode="auto">
            <a:xfrm>
              <a:off x="7440" y="10140"/>
              <a:ext cx="1620" cy="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0" name="Text Box 38"/>
            <p:cNvSpPr txBox="1">
              <a:spLocks noChangeAspect="1" noChangeArrowheads="1"/>
            </p:cNvSpPr>
            <p:nvPr/>
          </p:nvSpPr>
          <p:spPr bwMode="auto">
            <a:xfrm>
              <a:off x="4395" y="10398"/>
              <a:ext cx="51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1</a:t>
              </a:r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5881" name="Text Box 39"/>
            <p:cNvSpPr txBox="1">
              <a:spLocks noChangeAspect="1" noChangeArrowheads="1"/>
            </p:cNvSpPr>
            <p:nvPr/>
          </p:nvSpPr>
          <p:spPr bwMode="auto">
            <a:xfrm>
              <a:off x="3825" y="11880"/>
              <a:ext cx="51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1</a:t>
              </a:r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5882" name="Line 40"/>
            <p:cNvSpPr>
              <a:spLocks noChangeAspect="1" noChangeShapeType="1"/>
            </p:cNvSpPr>
            <p:nvPr/>
          </p:nvSpPr>
          <p:spPr bwMode="auto">
            <a:xfrm>
              <a:off x="3855" y="12249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3" name="Line 41"/>
            <p:cNvSpPr>
              <a:spLocks noChangeAspect="1" noChangeShapeType="1"/>
            </p:cNvSpPr>
            <p:nvPr/>
          </p:nvSpPr>
          <p:spPr bwMode="auto">
            <a:xfrm>
              <a:off x="4860" y="12264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4" name="Text Box 42"/>
            <p:cNvSpPr txBox="1">
              <a:spLocks noChangeAspect="1" noChangeArrowheads="1"/>
            </p:cNvSpPr>
            <p:nvPr/>
          </p:nvSpPr>
          <p:spPr bwMode="auto">
            <a:xfrm>
              <a:off x="4425" y="11367"/>
              <a:ext cx="51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2</a:t>
              </a:r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5885" name="Text Box 43"/>
            <p:cNvSpPr txBox="1">
              <a:spLocks noChangeAspect="1" noChangeArrowheads="1"/>
            </p:cNvSpPr>
            <p:nvPr/>
          </p:nvSpPr>
          <p:spPr bwMode="auto">
            <a:xfrm>
              <a:off x="4860" y="11874"/>
              <a:ext cx="51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3</a:t>
              </a:r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5886" name="Oval 44"/>
            <p:cNvSpPr>
              <a:spLocks noChangeAspect="1" noChangeArrowheads="1"/>
            </p:cNvSpPr>
            <p:nvPr/>
          </p:nvSpPr>
          <p:spPr bwMode="auto">
            <a:xfrm>
              <a:off x="6975" y="10806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5887" name="Text Box 45"/>
            <p:cNvSpPr txBox="1">
              <a:spLocks noChangeAspect="1" noChangeArrowheads="1"/>
            </p:cNvSpPr>
            <p:nvPr/>
          </p:nvSpPr>
          <p:spPr bwMode="auto">
            <a:xfrm>
              <a:off x="7005" y="10812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35888" name="Text Box 46"/>
            <p:cNvSpPr txBox="1">
              <a:spLocks noChangeAspect="1" noChangeArrowheads="1"/>
            </p:cNvSpPr>
            <p:nvPr/>
          </p:nvSpPr>
          <p:spPr bwMode="auto">
            <a:xfrm>
              <a:off x="7827" y="10676"/>
              <a:ext cx="102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1</a:t>
              </a:r>
              <a:r>
                <a:rPr kumimoji="0" lang="en-US" altLang="zh-CN" sz="2000" b="1">
                  <a:latin typeface="Times New Roman" pitchFamily="18" charset="0"/>
                </a:rPr>
                <a:t>︱</a:t>
              </a:r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2</a:t>
              </a:r>
              <a:endParaRPr kumimoji="0" lang="en-US" altLang="zh-CN" sz="2000" b="1">
                <a:latin typeface="Times New Roman" pitchFamily="18" charset="0"/>
              </a:endParaRPr>
            </a:p>
            <a:p>
              <a:pPr algn="ctr"/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5889" name="Oval 47"/>
            <p:cNvSpPr>
              <a:spLocks noChangeAspect="1" noChangeArrowheads="1"/>
            </p:cNvSpPr>
            <p:nvPr/>
          </p:nvSpPr>
          <p:spPr bwMode="auto">
            <a:xfrm>
              <a:off x="9105" y="10848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5890" name="Text Box 48"/>
            <p:cNvSpPr txBox="1">
              <a:spLocks noChangeAspect="1" noChangeArrowheads="1"/>
            </p:cNvSpPr>
            <p:nvPr/>
          </p:nvSpPr>
          <p:spPr bwMode="auto">
            <a:xfrm>
              <a:off x="9135" y="10854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35891" name="Line 49"/>
            <p:cNvSpPr>
              <a:spLocks noChangeAspect="1" noChangeShapeType="1"/>
            </p:cNvSpPr>
            <p:nvPr/>
          </p:nvSpPr>
          <p:spPr bwMode="auto">
            <a:xfrm>
              <a:off x="7455" y="11070"/>
              <a:ext cx="1620" cy="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92" name="AutoShape 50"/>
            <p:cNvSpPr>
              <a:spLocks noChangeAspect="1" noChangeArrowheads="1"/>
            </p:cNvSpPr>
            <p:nvPr/>
          </p:nvSpPr>
          <p:spPr bwMode="auto">
            <a:xfrm>
              <a:off x="6135" y="10851"/>
              <a:ext cx="540" cy="312"/>
            </a:xfrm>
            <a:prstGeom prst="rightArrow">
              <a:avLst>
                <a:gd name="adj1" fmla="val 50000"/>
                <a:gd name="adj2" fmla="val 43269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5893" name="Oval 51"/>
            <p:cNvSpPr>
              <a:spLocks noChangeAspect="1" noChangeArrowheads="1"/>
            </p:cNvSpPr>
            <p:nvPr/>
          </p:nvSpPr>
          <p:spPr bwMode="auto">
            <a:xfrm>
              <a:off x="6975" y="12057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5894" name="Text Box 52"/>
            <p:cNvSpPr txBox="1">
              <a:spLocks noChangeAspect="1" noChangeArrowheads="1"/>
            </p:cNvSpPr>
            <p:nvPr/>
          </p:nvSpPr>
          <p:spPr bwMode="auto">
            <a:xfrm>
              <a:off x="7005" y="12063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35895" name="Text Box 53"/>
            <p:cNvSpPr txBox="1">
              <a:spLocks noChangeAspect="1" noChangeArrowheads="1"/>
            </p:cNvSpPr>
            <p:nvPr/>
          </p:nvSpPr>
          <p:spPr bwMode="auto">
            <a:xfrm>
              <a:off x="7827" y="11927"/>
              <a:ext cx="102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1</a:t>
              </a:r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2</a:t>
              </a:r>
              <a:r>
                <a:rPr kumimoji="0" lang="en-US" altLang="zh-CN" sz="2000" b="1">
                  <a:latin typeface="Times New Roman" pitchFamily="18" charset="0"/>
                </a:rPr>
                <a:t>*</a:t>
              </a:r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3</a:t>
              </a:r>
              <a:endParaRPr kumimoji="0" lang="en-US" altLang="zh-CN" sz="2000" b="1">
                <a:latin typeface="Times New Roman" pitchFamily="18" charset="0"/>
              </a:endParaRPr>
            </a:p>
            <a:p>
              <a:pPr algn="ctr"/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5896" name="Oval 54"/>
            <p:cNvSpPr>
              <a:spLocks noChangeAspect="1" noChangeArrowheads="1"/>
            </p:cNvSpPr>
            <p:nvPr/>
          </p:nvSpPr>
          <p:spPr bwMode="auto">
            <a:xfrm>
              <a:off x="9105" y="12099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5897" name="Text Box 55"/>
            <p:cNvSpPr txBox="1">
              <a:spLocks noChangeAspect="1" noChangeArrowheads="1"/>
            </p:cNvSpPr>
            <p:nvPr/>
          </p:nvSpPr>
          <p:spPr bwMode="auto">
            <a:xfrm>
              <a:off x="9135" y="12105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35898" name="Line 56"/>
            <p:cNvSpPr>
              <a:spLocks noChangeAspect="1" noChangeShapeType="1"/>
            </p:cNvSpPr>
            <p:nvPr/>
          </p:nvSpPr>
          <p:spPr bwMode="auto">
            <a:xfrm>
              <a:off x="7455" y="12321"/>
              <a:ext cx="1620" cy="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99" name="AutoShape 57"/>
            <p:cNvSpPr>
              <a:spLocks noChangeAspect="1" noChangeArrowheads="1"/>
            </p:cNvSpPr>
            <p:nvPr/>
          </p:nvSpPr>
          <p:spPr bwMode="auto">
            <a:xfrm>
              <a:off x="6135" y="12102"/>
              <a:ext cx="540" cy="312"/>
            </a:xfrm>
            <a:prstGeom prst="rightArrow">
              <a:avLst>
                <a:gd name="adj1" fmla="val 50000"/>
                <a:gd name="adj2" fmla="val 43269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</p:grpSp>
      <p:sp>
        <p:nvSpPr>
          <p:cNvPr id="35845" name="Text Box 58"/>
          <p:cNvSpPr txBox="1">
            <a:spLocks noChangeArrowheads="1"/>
          </p:cNvSpPr>
          <p:nvPr/>
        </p:nvSpPr>
        <p:spPr bwMode="auto">
          <a:xfrm>
            <a:off x="152400" y="314980"/>
            <a:ext cx="4724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NFA</a:t>
            </a:r>
            <a:r>
              <a:rPr lang="zh-CN" altLang="en-US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到正规式的转换方法 </a:t>
            </a:r>
          </a:p>
        </p:txBody>
      </p:sp>
      <p:sp>
        <p:nvSpPr>
          <p:cNvPr id="6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40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1447800" y="1066800"/>
            <a:ext cx="48768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例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3.9 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求与下列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NFA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等价的正规式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R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。</a:t>
            </a:r>
          </a:p>
        </p:txBody>
      </p:sp>
      <p:sp>
        <p:nvSpPr>
          <p:cNvPr id="36868" name="Rectangle 24"/>
          <p:cNvSpPr>
            <a:spLocks noChangeArrowheads="1"/>
          </p:cNvSpPr>
          <p:nvPr/>
        </p:nvSpPr>
        <p:spPr bwMode="auto">
          <a:xfrm>
            <a:off x="3100388" y="2908300"/>
            <a:ext cx="4340225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en-CA" altLang="zh-CN"/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1447800" y="2089150"/>
            <a:ext cx="6172200" cy="2406650"/>
            <a:chOff x="3750" y="13575"/>
            <a:chExt cx="4078" cy="1533"/>
          </a:xfrm>
        </p:grpSpPr>
        <p:sp>
          <p:nvSpPr>
            <p:cNvPr id="36871" name="Arc 23"/>
            <p:cNvSpPr>
              <a:spLocks noChangeAspect="1"/>
            </p:cNvSpPr>
            <p:nvPr/>
          </p:nvSpPr>
          <p:spPr bwMode="auto">
            <a:xfrm rot="-5371531">
              <a:off x="5111" y="13596"/>
              <a:ext cx="592" cy="564"/>
            </a:xfrm>
            <a:custGeom>
              <a:avLst/>
              <a:gdLst>
                <a:gd name="T0" fmla="*/ 0 w 41542"/>
                <a:gd name="T1" fmla="*/ 0 h 43200"/>
                <a:gd name="T2" fmla="*/ 0 w 41542"/>
                <a:gd name="T3" fmla="*/ 0 h 43200"/>
                <a:gd name="T4" fmla="*/ 0 w 41542"/>
                <a:gd name="T5" fmla="*/ 0 h 43200"/>
                <a:gd name="T6" fmla="*/ 0 60000 65536"/>
                <a:gd name="T7" fmla="*/ 0 60000 65536"/>
                <a:gd name="T8" fmla="*/ 0 60000 65536"/>
                <a:gd name="T9" fmla="*/ 0 w 41542"/>
                <a:gd name="T10" fmla="*/ 0 h 43200"/>
                <a:gd name="T11" fmla="*/ 41542 w 4154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542" h="43200" fill="none" extrusionOk="0">
                  <a:moveTo>
                    <a:pt x="808" y="11575"/>
                  </a:moveTo>
                  <a:cubicBezTo>
                    <a:pt x="4537" y="4459"/>
                    <a:pt x="11907" y="0"/>
                    <a:pt x="19942" y="0"/>
                  </a:cubicBezTo>
                  <a:cubicBezTo>
                    <a:pt x="31871" y="0"/>
                    <a:pt x="41542" y="9670"/>
                    <a:pt x="41542" y="21600"/>
                  </a:cubicBezTo>
                  <a:cubicBezTo>
                    <a:pt x="41542" y="33529"/>
                    <a:pt x="31871" y="43200"/>
                    <a:pt x="19942" y="43200"/>
                  </a:cubicBezTo>
                  <a:cubicBezTo>
                    <a:pt x="11218" y="43200"/>
                    <a:pt x="3351" y="37952"/>
                    <a:pt x="-1" y="29899"/>
                  </a:cubicBezTo>
                </a:path>
                <a:path w="41542" h="43200" stroke="0" extrusionOk="0">
                  <a:moveTo>
                    <a:pt x="808" y="11575"/>
                  </a:moveTo>
                  <a:cubicBezTo>
                    <a:pt x="4537" y="4459"/>
                    <a:pt x="11907" y="0"/>
                    <a:pt x="19942" y="0"/>
                  </a:cubicBezTo>
                  <a:cubicBezTo>
                    <a:pt x="31871" y="0"/>
                    <a:pt x="41542" y="9670"/>
                    <a:pt x="41542" y="21600"/>
                  </a:cubicBezTo>
                  <a:cubicBezTo>
                    <a:pt x="41542" y="33529"/>
                    <a:pt x="31871" y="43200"/>
                    <a:pt x="19942" y="43200"/>
                  </a:cubicBezTo>
                  <a:cubicBezTo>
                    <a:pt x="11218" y="43200"/>
                    <a:pt x="3351" y="37952"/>
                    <a:pt x="-1" y="29899"/>
                  </a:cubicBezTo>
                  <a:lnTo>
                    <a:pt x="19942" y="21600"/>
                  </a:lnTo>
                  <a:lnTo>
                    <a:pt x="808" y="11575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2" name="Text Box 22"/>
            <p:cNvSpPr txBox="1">
              <a:spLocks noChangeAspect="1" noChangeArrowheads="1"/>
            </p:cNvSpPr>
            <p:nvPr/>
          </p:nvSpPr>
          <p:spPr bwMode="auto">
            <a:xfrm>
              <a:off x="5625" y="13575"/>
              <a:ext cx="405" cy="4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宋体" charset="-122"/>
                </a:rPr>
                <a:t>a</a:t>
              </a:r>
              <a:endParaRPr lang="en-US" altLang="zh-CN" b="1">
                <a:latin typeface="Times New Roman" pitchFamily="18" charset="0"/>
              </a:endParaRP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6873" name="Oval 21"/>
            <p:cNvSpPr>
              <a:spLocks noChangeAspect="1" noChangeArrowheads="1"/>
            </p:cNvSpPr>
            <p:nvPr/>
          </p:nvSpPr>
          <p:spPr bwMode="auto">
            <a:xfrm>
              <a:off x="5187" y="14118"/>
              <a:ext cx="450" cy="453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6874" name="Text Box 20"/>
            <p:cNvSpPr txBox="1">
              <a:spLocks noChangeAspect="1" noChangeArrowheads="1"/>
            </p:cNvSpPr>
            <p:nvPr/>
          </p:nvSpPr>
          <p:spPr bwMode="auto">
            <a:xfrm>
              <a:off x="5202" y="14112"/>
              <a:ext cx="405" cy="4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/>
              <a:r>
                <a:rPr lang="en-US" altLang="zh-CN" b="1">
                  <a:latin typeface="Times New Roman" pitchFamily="18" charset="0"/>
                </a:rPr>
                <a:t>B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6875" name="Text Box 19"/>
            <p:cNvSpPr txBox="1">
              <a:spLocks noChangeAspect="1" noChangeArrowheads="1"/>
            </p:cNvSpPr>
            <p:nvPr/>
          </p:nvSpPr>
          <p:spPr bwMode="auto">
            <a:xfrm>
              <a:off x="5640" y="14595"/>
              <a:ext cx="405" cy="4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宋体" charset="-122"/>
                </a:rPr>
                <a:t>b</a:t>
              </a:r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6876" name="Oval 18"/>
            <p:cNvSpPr>
              <a:spLocks noChangeAspect="1" noChangeArrowheads="1"/>
            </p:cNvSpPr>
            <p:nvPr/>
          </p:nvSpPr>
          <p:spPr bwMode="auto">
            <a:xfrm>
              <a:off x="4110" y="14147"/>
              <a:ext cx="450" cy="453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6877" name="Text Box 17"/>
            <p:cNvSpPr txBox="1">
              <a:spLocks noChangeAspect="1" noChangeArrowheads="1"/>
            </p:cNvSpPr>
            <p:nvPr/>
          </p:nvSpPr>
          <p:spPr bwMode="auto">
            <a:xfrm>
              <a:off x="4110" y="14141"/>
              <a:ext cx="405" cy="4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/>
              <a:r>
                <a:rPr lang="en-US" altLang="zh-CN" b="1">
                  <a:latin typeface="Times New Roman" pitchFamily="18" charset="0"/>
                </a:rPr>
                <a:t>A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6878" name="Text Box 16"/>
            <p:cNvSpPr txBox="1">
              <a:spLocks noChangeAspect="1" noChangeArrowheads="1"/>
            </p:cNvSpPr>
            <p:nvPr/>
          </p:nvSpPr>
          <p:spPr bwMode="auto">
            <a:xfrm>
              <a:off x="3750" y="14085"/>
              <a:ext cx="537" cy="39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/>
            </a:p>
            <a:p>
              <a:endParaRPr lang="en-US" altLang="zh-CN" b="1"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36879" name="Text Box 15"/>
            <p:cNvSpPr txBox="1">
              <a:spLocks noChangeAspect="1" noChangeArrowheads="1"/>
            </p:cNvSpPr>
            <p:nvPr/>
          </p:nvSpPr>
          <p:spPr bwMode="auto">
            <a:xfrm>
              <a:off x="4560" y="13992"/>
              <a:ext cx="405" cy="4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36880" name="Arc 14"/>
            <p:cNvSpPr>
              <a:spLocks noChangeAspect="1"/>
            </p:cNvSpPr>
            <p:nvPr/>
          </p:nvSpPr>
          <p:spPr bwMode="auto">
            <a:xfrm rot="5025806" flipV="1">
              <a:off x="5132" y="14530"/>
              <a:ext cx="592" cy="564"/>
            </a:xfrm>
            <a:custGeom>
              <a:avLst/>
              <a:gdLst>
                <a:gd name="T0" fmla="*/ 0 w 41542"/>
                <a:gd name="T1" fmla="*/ 0 h 43200"/>
                <a:gd name="T2" fmla="*/ 0 w 41542"/>
                <a:gd name="T3" fmla="*/ 0 h 43200"/>
                <a:gd name="T4" fmla="*/ 0 w 41542"/>
                <a:gd name="T5" fmla="*/ 0 h 43200"/>
                <a:gd name="T6" fmla="*/ 0 60000 65536"/>
                <a:gd name="T7" fmla="*/ 0 60000 65536"/>
                <a:gd name="T8" fmla="*/ 0 60000 65536"/>
                <a:gd name="T9" fmla="*/ 0 w 41542"/>
                <a:gd name="T10" fmla="*/ 0 h 43200"/>
                <a:gd name="T11" fmla="*/ 41542 w 4154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542" h="43200" fill="none" extrusionOk="0">
                  <a:moveTo>
                    <a:pt x="808" y="11575"/>
                  </a:moveTo>
                  <a:cubicBezTo>
                    <a:pt x="4537" y="4459"/>
                    <a:pt x="11907" y="0"/>
                    <a:pt x="19942" y="0"/>
                  </a:cubicBezTo>
                  <a:cubicBezTo>
                    <a:pt x="31871" y="0"/>
                    <a:pt x="41542" y="9670"/>
                    <a:pt x="41542" y="21600"/>
                  </a:cubicBezTo>
                  <a:cubicBezTo>
                    <a:pt x="41542" y="33529"/>
                    <a:pt x="31871" y="43200"/>
                    <a:pt x="19942" y="43200"/>
                  </a:cubicBezTo>
                  <a:cubicBezTo>
                    <a:pt x="11218" y="43200"/>
                    <a:pt x="3351" y="37952"/>
                    <a:pt x="-1" y="29899"/>
                  </a:cubicBezTo>
                </a:path>
                <a:path w="41542" h="43200" stroke="0" extrusionOk="0">
                  <a:moveTo>
                    <a:pt x="808" y="11575"/>
                  </a:moveTo>
                  <a:cubicBezTo>
                    <a:pt x="4537" y="4459"/>
                    <a:pt x="11907" y="0"/>
                    <a:pt x="19942" y="0"/>
                  </a:cubicBezTo>
                  <a:cubicBezTo>
                    <a:pt x="31871" y="0"/>
                    <a:pt x="41542" y="9670"/>
                    <a:pt x="41542" y="21600"/>
                  </a:cubicBezTo>
                  <a:cubicBezTo>
                    <a:pt x="41542" y="33529"/>
                    <a:pt x="31871" y="43200"/>
                    <a:pt x="19942" y="43200"/>
                  </a:cubicBezTo>
                  <a:cubicBezTo>
                    <a:pt x="11218" y="43200"/>
                    <a:pt x="3351" y="37952"/>
                    <a:pt x="-1" y="29899"/>
                  </a:cubicBezTo>
                  <a:lnTo>
                    <a:pt x="19942" y="21600"/>
                  </a:lnTo>
                  <a:lnTo>
                    <a:pt x="808" y="11575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1" name="Text Box 13"/>
            <p:cNvSpPr txBox="1">
              <a:spLocks noChangeAspect="1" noChangeArrowheads="1"/>
            </p:cNvSpPr>
            <p:nvPr/>
          </p:nvSpPr>
          <p:spPr bwMode="auto">
            <a:xfrm>
              <a:off x="6735" y="14001"/>
              <a:ext cx="405" cy="4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</a:rPr>
                <a:t>a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6882" name="Oval 12"/>
            <p:cNvSpPr>
              <a:spLocks noChangeAspect="1" noChangeArrowheads="1"/>
            </p:cNvSpPr>
            <p:nvPr/>
          </p:nvSpPr>
          <p:spPr bwMode="auto">
            <a:xfrm>
              <a:off x="7320" y="14125"/>
              <a:ext cx="450" cy="453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6883" name="Oval 11"/>
            <p:cNvSpPr>
              <a:spLocks noChangeAspect="1" noChangeArrowheads="1"/>
            </p:cNvSpPr>
            <p:nvPr/>
          </p:nvSpPr>
          <p:spPr bwMode="auto">
            <a:xfrm>
              <a:off x="7290" y="14093"/>
              <a:ext cx="510" cy="517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6884" name="Text Box 10"/>
            <p:cNvSpPr txBox="1">
              <a:spLocks noChangeAspect="1" noChangeArrowheads="1"/>
            </p:cNvSpPr>
            <p:nvPr/>
          </p:nvSpPr>
          <p:spPr bwMode="auto">
            <a:xfrm>
              <a:off x="7333" y="14160"/>
              <a:ext cx="495" cy="4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/>
              <a:r>
                <a:rPr lang="en-US" altLang="zh-CN" b="1">
                  <a:latin typeface="Times New Roman" pitchFamily="18" charset="0"/>
                </a:rPr>
                <a:t>D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6885" name="Oval 9"/>
            <p:cNvSpPr>
              <a:spLocks noChangeAspect="1" noChangeArrowheads="1"/>
            </p:cNvSpPr>
            <p:nvPr/>
          </p:nvSpPr>
          <p:spPr bwMode="auto">
            <a:xfrm>
              <a:off x="6240" y="14142"/>
              <a:ext cx="450" cy="453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6886" name="Text Box 8"/>
            <p:cNvSpPr txBox="1">
              <a:spLocks noChangeAspect="1" noChangeArrowheads="1"/>
            </p:cNvSpPr>
            <p:nvPr/>
          </p:nvSpPr>
          <p:spPr bwMode="auto">
            <a:xfrm>
              <a:off x="6255" y="14139"/>
              <a:ext cx="405" cy="4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/>
              <a:r>
                <a:rPr lang="en-US" altLang="zh-CN" b="1">
                  <a:latin typeface="Times New Roman" pitchFamily="18" charset="0"/>
                </a:rPr>
                <a:t>C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6887" name="Text Box 7"/>
            <p:cNvSpPr txBox="1">
              <a:spLocks noChangeAspect="1" noChangeArrowheads="1"/>
            </p:cNvSpPr>
            <p:nvPr/>
          </p:nvSpPr>
          <p:spPr bwMode="auto">
            <a:xfrm>
              <a:off x="5670" y="13995"/>
              <a:ext cx="405" cy="4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r>
                <a:rPr lang="en-US" altLang="zh-CN" b="1">
                  <a:latin typeface="Times New Roman" pitchFamily="18" charset="0"/>
                </a:rPr>
                <a:t>a</a:t>
              </a:r>
            </a:p>
            <a:p>
              <a:endParaRPr lang="en-US" altLang="zh-CN" b="1">
                <a:latin typeface="Times New Roman" pitchFamily="18" charset="0"/>
              </a:endParaRPr>
            </a:p>
          </p:txBody>
        </p:sp>
        <p:sp>
          <p:nvSpPr>
            <p:cNvPr id="36888" name="Line 6"/>
            <p:cNvSpPr>
              <a:spLocks noChangeAspect="1" noChangeShapeType="1"/>
            </p:cNvSpPr>
            <p:nvPr/>
          </p:nvSpPr>
          <p:spPr bwMode="auto">
            <a:xfrm>
              <a:off x="4576" y="14369"/>
              <a:ext cx="600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9" name="Line 5"/>
            <p:cNvSpPr>
              <a:spLocks noChangeAspect="1" noChangeShapeType="1"/>
            </p:cNvSpPr>
            <p:nvPr/>
          </p:nvSpPr>
          <p:spPr bwMode="auto">
            <a:xfrm>
              <a:off x="5625" y="14373"/>
              <a:ext cx="600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0" name="Line 4"/>
            <p:cNvSpPr>
              <a:spLocks noChangeAspect="1" noChangeShapeType="1"/>
            </p:cNvSpPr>
            <p:nvPr/>
          </p:nvSpPr>
          <p:spPr bwMode="auto">
            <a:xfrm>
              <a:off x="6675" y="14373"/>
              <a:ext cx="600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870" name="Rectangle 36"/>
          <p:cNvSpPr>
            <a:spLocks noChangeArrowheads="1"/>
          </p:cNvSpPr>
          <p:nvPr/>
        </p:nvSpPr>
        <p:spPr bwMode="auto">
          <a:xfrm>
            <a:off x="2265670" y="5089525"/>
            <a:ext cx="479522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NFA 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到正规式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R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的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  <a:hlinkClick r:id="rId3"/>
              </a:rPr>
              <a:t>转换过程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演示。</a:t>
            </a:r>
          </a:p>
        </p:txBody>
      </p:sp>
      <p:sp>
        <p:nvSpPr>
          <p:cNvPr id="27" name="Text Box 58"/>
          <p:cNvSpPr txBox="1">
            <a:spLocks noChangeArrowheads="1"/>
          </p:cNvSpPr>
          <p:nvPr/>
        </p:nvSpPr>
        <p:spPr bwMode="auto">
          <a:xfrm>
            <a:off x="609600" y="314980"/>
            <a:ext cx="4724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NFA</a:t>
            </a:r>
            <a:r>
              <a:rPr lang="zh-CN" altLang="en-US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到正规式的转换方法举例 </a:t>
            </a:r>
          </a:p>
        </p:txBody>
      </p:sp>
      <p:sp>
        <p:nvSpPr>
          <p:cNvPr id="2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41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62"/>
          <p:cNvSpPr>
            <a:spLocks noChangeArrowheads="1"/>
          </p:cNvSpPr>
          <p:nvPr/>
        </p:nvSpPr>
        <p:spPr bwMode="auto">
          <a:xfrm>
            <a:off x="685800" y="5638800"/>
            <a:ext cx="7696200" cy="4572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sp>
        <p:nvSpPr>
          <p:cNvPr id="37893" name="Text Box 3"/>
          <p:cNvSpPr txBox="1">
            <a:spLocks noChangeArrowheads="1"/>
          </p:cNvSpPr>
          <p:nvPr/>
        </p:nvSpPr>
        <p:spPr bwMode="auto">
          <a:xfrm>
            <a:off x="444500" y="304800"/>
            <a:ext cx="43561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正规式到</a:t>
            </a:r>
            <a:r>
              <a:rPr lang="en-US" altLang="zh-CN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NFA</a:t>
            </a: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的转换方法 </a:t>
            </a:r>
          </a:p>
        </p:txBody>
      </p:sp>
      <p:sp>
        <p:nvSpPr>
          <p:cNvPr id="37894" name="Text Box 4"/>
          <p:cNvSpPr txBox="1">
            <a:spLocks noChangeArrowheads="1"/>
          </p:cNvSpPr>
          <p:nvPr/>
        </p:nvSpPr>
        <p:spPr bwMode="auto">
          <a:xfrm>
            <a:off x="457200" y="908050"/>
            <a:ext cx="8077200" cy="311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87363" algn="l" eaLnBrk="1" hangingPunct="1">
              <a:lnSpc>
                <a:spcPct val="110000"/>
              </a:lnSpc>
              <a:spcBef>
                <a:spcPct val="1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设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上正规式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R,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则与之等价的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NFA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( 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K,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,f,S,Z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，可以由下列方法构造。</a:t>
            </a:r>
          </a:p>
          <a:p>
            <a:pPr indent="487363" algn="l" eaLnBrk="1" hangingPunct="1">
              <a:lnSpc>
                <a:spcPct val="110000"/>
              </a:lnSpc>
              <a:spcBef>
                <a:spcPct val="1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⑴ 新增两个状态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X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Y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作为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NFA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的开始状态和接受状态，且将正规式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R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作为弧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&lt;X,Y&gt;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上符号串。特别地，如果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R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Φ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，则保留开始状态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X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和接受状态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Y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的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NFA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即为所求。</a:t>
            </a:r>
          </a:p>
          <a:p>
            <a:pPr indent="487363" algn="l" eaLnBrk="1" hangingPunct="1">
              <a:lnSpc>
                <a:spcPct val="110000"/>
              </a:lnSpc>
              <a:spcBef>
                <a:spcPct val="1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⑵ 在⑴基础上，按下列转换规则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逐步增加的状态，直到弧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&lt;X,Y&gt;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上剩下单个符号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a∈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∪{ε}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为止。此刻状态图即为等价的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NFA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。 </a:t>
            </a:r>
          </a:p>
        </p:txBody>
      </p:sp>
      <p:grpSp>
        <p:nvGrpSpPr>
          <p:cNvPr id="2" name="Group 63"/>
          <p:cNvGrpSpPr>
            <a:grpSpLocks/>
          </p:cNvGrpSpPr>
          <p:nvPr/>
        </p:nvGrpSpPr>
        <p:grpSpPr bwMode="auto">
          <a:xfrm>
            <a:off x="1390650" y="3783012"/>
            <a:ext cx="6686550" cy="1855788"/>
            <a:chOff x="876" y="1824"/>
            <a:chExt cx="4212" cy="1537"/>
          </a:xfrm>
        </p:grpSpPr>
        <p:sp>
          <p:nvSpPr>
            <p:cNvPr id="37898" name="Text Box 6"/>
            <p:cNvSpPr txBox="1">
              <a:spLocks noChangeAspect="1" noChangeArrowheads="1"/>
            </p:cNvSpPr>
            <p:nvPr/>
          </p:nvSpPr>
          <p:spPr bwMode="auto">
            <a:xfrm>
              <a:off x="876" y="1925"/>
              <a:ext cx="529" cy="2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zh-CN" altLang="en-US" sz="2000" b="1">
                  <a:latin typeface="Times New Roman" pitchFamily="18" charset="0"/>
                </a:rPr>
                <a:t>规则</a:t>
              </a:r>
              <a:r>
                <a:rPr kumimoji="0" lang="en-US" altLang="zh-CN" sz="20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37899" name="Text Box 7"/>
            <p:cNvSpPr txBox="1">
              <a:spLocks noChangeAspect="1" noChangeArrowheads="1"/>
            </p:cNvSpPr>
            <p:nvPr/>
          </p:nvSpPr>
          <p:spPr bwMode="auto">
            <a:xfrm>
              <a:off x="885" y="2410"/>
              <a:ext cx="528" cy="2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zh-CN" altLang="en-US" sz="2000" b="1">
                  <a:latin typeface="Times New Roman" pitchFamily="18" charset="0"/>
                </a:rPr>
                <a:t>规则</a:t>
              </a:r>
              <a:r>
                <a:rPr kumimoji="0" lang="en-US" altLang="zh-CN" sz="2000" b="1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37900" name="Text Box 8"/>
            <p:cNvSpPr txBox="1">
              <a:spLocks noChangeAspect="1" noChangeArrowheads="1"/>
            </p:cNvSpPr>
            <p:nvPr/>
          </p:nvSpPr>
          <p:spPr bwMode="auto">
            <a:xfrm>
              <a:off x="893" y="3062"/>
              <a:ext cx="529" cy="2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zh-CN" altLang="en-US" sz="2000" b="1">
                  <a:latin typeface="Times New Roman" pitchFamily="18" charset="0"/>
                </a:rPr>
                <a:t>规则</a:t>
              </a:r>
              <a:r>
                <a:rPr kumimoji="0" lang="en-US" altLang="zh-CN" sz="2000" b="1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37901" name="Oval 9"/>
            <p:cNvSpPr>
              <a:spLocks noChangeAspect="1" noChangeArrowheads="1"/>
            </p:cNvSpPr>
            <p:nvPr/>
          </p:nvSpPr>
          <p:spPr bwMode="auto">
            <a:xfrm>
              <a:off x="3597" y="1974"/>
              <a:ext cx="260" cy="2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7902" name="Text Box 10"/>
            <p:cNvSpPr txBox="1">
              <a:spLocks noChangeAspect="1" noChangeArrowheads="1"/>
            </p:cNvSpPr>
            <p:nvPr/>
          </p:nvSpPr>
          <p:spPr bwMode="auto">
            <a:xfrm>
              <a:off x="3615" y="1977"/>
              <a:ext cx="23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37903" name="Text Box 11"/>
            <p:cNvSpPr txBox="1">
              <a:spLocks noChangeAspect="1" noChangeArrowheads="1"/>
            </p:cNvSpPr>
            <p:nvPr/>
          </p:nvSpPr>
          <p:spPr bwMode="auto">
            <a:xfrm>
              <a:off x="3866" y="1884"/>
              <a:ext cx="295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1</a:t>
              </a:r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7904" name="Arc 12"/>
            <p:cNvSpPr>
              <a:spLocks noChangeAspect="1"/>
            </p:cNvSpPr>
            <p:nvPr/>
          </p:nvSpPr>
          <p:spPr bwMode="auto">
            <a:xfrm rot="-5371531">
              <a:off x="4191" y="2769"/>
              <a:ext cx="347" cy="360"/>
            </a:xfrm>
            <a:custGeom>
              <a:avLst/>
              <a:gdLst>
                <a:gd name="T0" fmla="*/ 0 w 41542"/>
                <a:gd name="T1" fmla="*/ 0 h 43200"/>
                <a:gd name="T2" fmla="*/ 0 w 41542"/>
                <a:gd name="T3" fmla="*/ 0 h 43200"/>
                <a:gd name="T4" fmla="*/ 0 w 41542"/>
                <a:gd name="T5" fmla="*/ 0 h 43200"/>
                <a:gd name="T6" fmla="*/ 0 60000 65536"/>
                <a:gd name="T7" fmla="*/ 0 60000 65536"/>
                <a:gd name="T8" fmla="*/ 0 60000 65536"/>
                <a:gd name="T9" fmla="*/ 0 w 41542"/>
                <a:gd name="T10" fmla="*/ 0 h 43200"/>
                <a:gd name="T11" fmla="*/ 41542 w 41542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542" h="43200" fill="none" extrusionOk="0">
                  <a:moveTo>
                    <a:pt x="808" y="11575"/>
                  </a:moveTo>
                  <a:cubicBezTo>
                    <a:pt x="4537" y="4459"/>
                    <a:pt x="11907" y="0"/>
                    <a:pt x="19942" y="0"/>
                  </a:cubicBezTo>
                  <a:cubicBezTo>
                    <a:pt x="31871" y="0"/>
                    <a:pt x="41542" y="9670"/>
                    <a:pt x="41542" y="21600"/>
                  </a:cubicBezTo>
                  <a:cubicBezTo>
                    <a:pt x="41542" y="33529"/>
                    <a:pt x="31871" y="43200"/>
                    <a:pt x="19942" y="43200"/>
                  </a:cubicBezTo>
                  <a:cubicBezTo>
                    <a:pt x="11218" y="43200"/>
                    <a:pt x="3351" y="37952"/>
                    <a:pt x="-1" y="29899"/>
                  </a:cubicBezTo>
                </a:path>
                <a:path w="41542" h="43200" stroke="0" extrusionOk="0">
                  <a:moveTo>
                    <a:pt x="808" y="11575"/>
                  </a:moveTo>
                  <a:cubicBezTo>
                    <a:pt x="4537" y="4459"/>
                    <a:pt x="11907" y="0"/>
                    <a:pt x="19942" y="0"/>
                  </a:cubicBezTo>
                  <a:cubicBezTo>
                    <a:pt x="31871" y="0"/>
                    <a:pt x="41542" y="9670"/>
                    <a:pt x="41542" y="21600"/>
                  </a:cubicBezTo>
                  <a:cubicBezTo>
                    <a:pt x="41542" y="33529"/>
                    <a:pt x="31871" y="43200"/>
                    <a:pt x="19942" y="43200"/>
                  </a:cubicBezTo>
                  <a:cubicBezTo>
                    <a:pt x="11218" y="43200"/>
                    <a:pt x="3351" y="37952"/>
                    <a:pt x="-1" y="29899"/>
                  </a:cubicBezTo>
                  <a:lnTo>
                    <a:pt x="19942" y="21600"/>
                  </a:lnTo>
                  <a:lnTo>
                    <a:pt x="808" y="1157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5" name="Arc 13"/>
            <p:cNvSpPr>
              <a:spLocks noChangeAspect="1"/>
            </p:cNvSpPr>
            <p:nvPr/>
          </p:nvSpPr>
          <p:spPr bwMode="auto">
            <a:xfrm rot="188904">
              <a:off x="3913" y="2447"/>
              <a:ext cx="915" cy="228"/>
            </a:xfrm>
            <a:custGeom>
              <a:avLst/>
              <a:gdLst>
                <a:gd name="T0" fmla="*/ 0 w 38284"/>
                <a:gd name="T1" fmla="*/ 0 h 21600"/>
                <a:gd name="T2" fmla="*/ 0 w 38284"/>
                <a:gd name="T3" fmla="*/ 0 h 21600"/>
                <a:gd name="T4" fmla="*/ 0 w 38284"/>
                <a:gd name="T5" fmla="*/ 0 h 21600"/>
                <a:gd name="T6" fmla="*/ 0 60000 65536"/>
                <a:gd name="T7" fmla="*/ 0 60000 65536"/>
                <a:gd name="T8" fmla="*/ 0 60000 65536"/>
                <a:gd name="T9" fmla="*/ 0 w 38284"/>
                <a:gd name="T10" fmla="*/ 0 h 21600"/>
                <a:gd name="T11" fmla="*/ 38284 w 3828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284" h="21600" fill="none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127" y="0"/>
                    <a:pt x="34667" y="4715"/>
                    <a:pt x="38284" y="12146"/>
                  </a:cubicBezTo>
                </a:path>
                <a:path w="38284" h="21600" stroke="0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127" y="0"/>
                    <a:pt x="34667" y="4715"/>
                    <a:pt x="38284" y="12146"/>
                  </a:cubicBezTo>
                  <a:lnTo>
                    <a:pt x="18863" y="21600"/>
                  </a:lnTo>
                  <a:lnTo>
                    <a:pt x="0" y="1107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6" name="Oval 14"/>
            <p:cNvSpPr>
              <a:spLocks noChangeAspect="1" noChangeArrowheads="1"/>
            </p:cNvSpPr>
            <p:nvPr/>
          </p:nvSpPr>
          <p:spPr bwMode="auto">
            <a:xfrm>
              <a:off x="4195" y="1991"/>
              <a:ext cx="260" cy="24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7907" name="Text Box 15"/>
            <p:cNvSpPr txBox="1">
              <a:spLocks noChangeAspect="1" noChangeArrowheads="1"/>
            </p:cNvSpPr>
            <p:nvPr/>
          </p:nvSpPr>
          <p:spPr bwMode="auto">
            <a:xfrm>
              <a:off x="4213" y="1983"/>
              <a:ext cx="23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solidFill>
                    <a:srgbClr val="FF0000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37908" name="Oval 16"/>
            <p:cNvSpPr>
              <a:spLocks noChangeAspect="1" noChangeArrowheads="1"/>
            </p:cNvSpPr>
            <p:nvPr/>
          </p:nvSpPr>
          <p:spPr bwMode="auto">
            <a:xfrm>
              <a:off x="4811" y="1996"/>
              <a:ext cx="260" cy="24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7909" name="Text Box 17"/>
            <p:cNvSpPr txBox="1">
              <a:spLocks noChangeAspect="1" noChangeArrowheads="1"/>
            </p:cNvSpPr>
            <p:nvPr/>
          </p:nvSpPr>
          <p:spPr bwMode="auto">
            <a:xfrm>
              <a:off x="4828" y="1999"/>
              <a:ext cx="23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37910" name="Oval 18"/>
            <p:cNvSpPr>
              <a:spLocks noChangeAspect="1" noChangeArrowheads="1"/>
            </p:cNvSpPr>
            <p:nvPr/>
          </p:nvSpPr>
          <p:spPr bwMode="auto">
            <a:xfrm>
              <a:off x="3632" y="3104"/>
              <a:ext cx="260" cy="24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7911" name="Text Box 19"/>
            <p:cNvSpPr txBox="1">
              <a:spLocks noChangeAspect="1" noChangeArrowheads="1"/>
            </p:cNvSpPr>
            <p:nvPr/>
          </p:nvSpPr>
          <p:spPr bwMode="auto">
            <a:xfrm>
              <a:off x="3649" y="3107"/>
              <a:ext cx="23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37912" name="Oval 20"/>
            <p:cNvSpPr>
              <a:spLocks noChangeAspect="1" noChangeArrowheads="1"/>
            </p:cNvSpPr>
            <p:nvPr/>
          </p:nvSpPr>
          <p:spPr bwMode="auto">
            <a:xfrm>
              <a:off x="4230" y="3111"/>
              <a:ext cx="260" cy="2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7913" name="Text Box 21"/>
            <p:cNvSpPr txBox="1">
              <a:spLocks noChangeAspect="1" noChangeArrowheads="1"/>
            </p:cNvSpPr>
            <p:nvPr/>
          </p:nvSpPr>
          <p:spPr bwMode="auto">
            <a:xfrm>
              <a:off x="4247" y="3114"/>
              <a:ext cx="23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solidFill>
                    <a:srgbClr val="FF0000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37914" name="Oval 22"/>
            <p:cNvSpPr>
              <a:spLocks noChangeAspect="1" noChangeArrowheads="1"/>
            </p:cNvSpPr>
            <p:nvPr/>
          </p:nvSpPr>
          <p:spPr bwMode="auto">
            <a:xfrm>
              <a:off x="4811" y="3119"/>
              <a:ext cx="260" cy="2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7915" name="Text Box 23"/>
            <p:cNvSpPr txBox="1">
              <a:spLocks noChangeAspect="1" noChangeArrowheads="1"/>
            </p:cNvSpPr>
            <p:nvPr/>
          </p:nvSpPr>
          <p:spPr bwMode="auto">
            <a:xfrm>
              <a:off x="4828" y="3122"/>
              <a:ext cx="23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37916" name="Oval 24"/>
            <p:cNvSpPr>
              <a:spLocks noChangeAspect="1" noChangeArrowheads="1"/>
            </p:cNvSpPr>
            <p:nvPr/>
          </p:nvSpPr>
          <p:spPr bwMode="auto">
            <a:xfrm>
              <a:off x="3632" y="2425"/>
              <a:ext cx="260" cy="24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7917" name="Text Box 25"/>
            <p:cNvSpPr txBox="1">
              <a:spLocks noChangeAspect="1" noChangeArrowheads="1"/>
            </p:cNvSpPr>
            <p:nvPr/>
          </p:nvSpPr>
          <p:spPr bwMode="auto">
            <a:xfrm>
              <a:off x="3649" y="2429"/>
              <a:ext cx="23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37918" name="Oval 26"/>
            <p:cNvSpPr>
              <a:spLocks noChangeAspect="1" noChangeArrowheads="1"/>
            </p:cNvSpPr>
            <p:nvPr/>
          </p:nvSpPr>
          <p:spPr bwMode="auto">
            <a:xfrm>
              <a:off x="4828" y="2440"/>
              <a:ext cx="260" cy="24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7919" name="Text Box 27"/>
            <p:cNvSpPr txBox="1">
              <a:spLocks noChangeAspect="1" noChangeArrowheads="1"/>
            </p:cNvSpPr>
            <p:nvPr/>
          </p:nvSpPr>
          <p:spPr bwMode="auto">
            <a:xfrm>
              <a:off x="4845" y="2443"/>
              <a:ext cx="23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37920" name="Arc 28"/>
            <p:cNvSpPr>
              <a:spLocks noChangeAspect="1"/>
            </p:cNvSpPr>
            <p:nvPr/>
          </p:nvSpPr>
          <p:spPr bwMode="auto">
            <a:xfrm rot="43005" flipV="1">
              <a:off x="3892" y="2485"/>
              <a:ext cx="915" cy="229"/>
            </a:xfrm>
            <a:custGeom>
              <a:avLst/>
              <a:gdLst>
                <a:gd name="T0" fmla="*/ 0 w 38284"/>
                <a:gd name="T1" fmla="*/ 0 h 21600"/>
                <a:gd name="T2" fmla="*/ 0 w 38284"/>
                <a:gd name="T3" fmla="*/ 0 h 21600"/>
                <a:gd name="T4" fmla="*/ 0 w 38284"/>
                <a:gd name="T5" fmla="*/ 0 h 21600"/>
                <a:gd name="T6" fmla="*/ 0 60000 65536"/>
                <a:gd name="T7" fmla="*/ 0 60000 65536"/>
                <a:gd name="T8" fmla="*/ 0 60000 65536"/>
                <a:gd name="T9" fmla="*/ 0 w 38284"/>
                <a:gd name="T10" fmla="*/ 0 h 21600"/>
                <a:gd name="T11" fmla="*/ 38284 w 3828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284" h="21600" fill="none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127" y="0"/>
                    <a:pt x="34667" y="4715"/>
                    <a:pt x="38284" y="12146"/>
                  </a:cubicBezTo>
                </a:path>
                <a:path w="38284" h="21600" stroke="0" extrusionOk="0">
                  <a:moveTo>
                    <a:pt x="0" y="11075"/>
                  </a:moveTo>
                  <a:cubicBezTo>
                    <a:pt x="3815" y="4237"/>
                    <a:pt x="11032" y="0"/>
                    <a:pt x="18863" y="0"/>
                  </a:cubicBezTo>
                  <a:cubicBezTo>
                    <a:pt x="27127" y="0"/>
                    <a:pt x="34667" y="4715"/>
                    <a:pt x="38284" y="12146"/>
                  </a:cubicBezTo>
                  <a:lnTo>
                    <a:pt x="18863" y="21600"/>
                  </a:lnTo>
                  <a:lnTo>
                    <a:pt x="0" y="11075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1" name="AutoShape 29"/>
            <p:cNvSpPr>
              <a:spLocks noChangeAspect="1" noChangeArrowheads="1"/>
            </p:cNvSpPr>
            <p:nvPr/>
          </p:nvSpPr>
          <p:spPr bwMode="auto">
            <a:xfrm>
              <a:off x="3164" y="2003"/>
              <a:ext cx="312" cy="166"/>
            </a:xfrm>
            <a:prstGeom prst="rightArrow">
              <a:avLst>
                <a:gd name="adj1" fmla="val 50000"/>
                <a:gd name="adj2" fmla="val 46988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7922" name="Line 30"/>
            <p:cNvSpPr>
              <a:spLocks noChangeAspect="1" noChangeShapeType="1"/>
            </p:cNvSpPr>
            <p:nvPr/>
          </p:nvSpPr>
          <p:spPr bwMode="auto">
            <a:xfrm>
              <a:off x="3866" y="2125"/>
              <a:ext cx="3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3" name="Line 31"/>
            <p:cNvSpPr>
              <a:spLocks noChangeAspect="1" noChangeShapeType="1"/>
            </p:cNvSpPr>
            <p:nvPr/>
          </p:nvSpPr>
          <p:spPr bwMode="auto">
            <a:xfrm>
              <a:off x="4490" y="2125"/>
              <a:ext cx="3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4" name="Text Box 32"/>
            <p:cNvSpPr txBox="1">
              <a:spLocks noChangeAspect="1" noChangeArrowheads="1"/>
            </p:cNvSpPr>
            <p:nvPr/>
          </p:nvSpPr>
          <p:spPr bwMode="auto">
            <a:xfrm>
              <a:off x="4481" y="1892"/>
              <a:ext cx="295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2</a:t>
              </a:r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7925" name="Oval 33"/>
            <p:cNvSpPr>
              <a:spLocks noChangeAspect="1" noChangeArrowheads="1"/>
            </p:cNvSpPr>
            <p:nvPr/>
          </p:nvSpPr>
          <p:spPr bwMode="auto">
            <a:xfrm>
              <a:off x="1500" y="1926"/>
              <a:ext cx="260" cy="24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7926" name="Text Box 34"/>
            <p:cNvSpPr txBox="1">
              <a:spLocks noChangeAspect="1" noChangeArrowheads="1"/>
            </p:cNvSpPr>
            <p:nvPr/>
          </p:nvSpPr>
          <p:spPr bwMode="auto">
            <a:xfrm>
              <a:off x="1517" y="1929"/>
              <a:ext cx="23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37927" name="Text Box 35"/>
            <p:cNvSpPr txBox="1">
              <a:spLocks noChangeAspect="1" noChangeArrowheads="1"/>
            </p:cNvSpPr>
            <p:nvPr/>
          </p:nvSpPr>
          <p:spPr bwMode="auto">
            <a:xfrm>
              <a:off x="2037" y="1824"/>
              <a:ext cx="555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1</a:t>
              </a:r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2</a:t>
              </a:r>
              <a:endParaRPr kumimoji="0" lang="en-US" altLang="zh-CN" sz="2000" b="1">
                <a:latin typeface="Times New Roman" pitchFamily="18" charset="0"/>
              </a:endParaRPr>
            </a:p>
            <a:p>
              <a:pPr algn="just"/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7928" name="Oval 36"/>
            <p:cNvSpPr>
              <a:spLocks noChangeAspect="1" noChangeArrowheads="1"/>
            </p:cNvSpPr>
            <p:nvPr/>
          </p:nvSpPr>
          <p:spPr bwMode="auto">
            <a:xfrm>
              <a:off x="2731" y="1949"/>
              <a:ext cx="260" cy="2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7929" name="Text Box 37"/>
            <p:cNvSpPr txBox="1">
              <a:spLocks noChangeAspect="1" noChangeArrowheads="1"/>
            </p:cNvSpPr>
            <p:nvPr/>
          </p:nvSpPr>
          <p:spPr bwMode="auto">
            <a:xfrm>
              <a:off x="2748" y="1952"/>
              <a:ext cx="23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37930" name="Text Box 38"/>
            <p:cNvSpPr txBox="1">
              <a:spLocks noChangeAspect="1" noChangeArrowheads="1"/>
            </p:cNvSpPr>
            <p:nvPr/>
          </p:nvSpPr>
          <p:spPr bwMode="auto">
            <a:xfrm>
              <a:off x="4221" y="2507"/>
              <a:ext cx="295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2</a:t>
              </a:r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7931" name="Line 39"/>
            <p:cNvSpPr>
              <a:spLocks noChangeAspect="1" noChangeShapeType="1"/>
            </p:cNvSpPr>
            <p:nvPr/>
          </p:nvSpPr>
          <p:spPr bwMode="auto">
            <a:xfrm>
              <a:off x="1777" y="2067"/>
              <a:ext cx="936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2" name="Text Box 40"/>
            <p:cNvSpPr txBox="1">
              <a:spLocks noChangeAspect="1" noChangeArrowheads="1"/>
            </p:cNvSpPr>
            <p:nvPr/>
          </p:nvSpPr>
          <p:spPr bwMode="auto">
            <a:xfrm>
              <a:off x="4221" y="2243"/>
              <a:ext cx="295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1</a:t>
              </a:r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7933" name="Text Box 41"/>
            <p:cNvSpPr txBox="1">
              <a:spLocks noChangeAspect="1" noChangeArrowheads="1"/>
            </p:cNvSpPr>
            <p:nvPr/>
          </p:nvSpPr>
          <p:spPr bwMode="auto">
            <a:xfrm>
              <a:off x="3875" y="3047"/>
              <a:ext cx="29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latin typeface="宋体" charset="-122"/>
                </a:rPr>
                <a:t>ε</a:t>
              </a:r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7934" name="Line 42"/>
            <p:cNvSpPr>
              <a:spLocks noChangeAspect="1" noChangeShapeType="1"/>
            </p:cNvSpPr>
            <p:nvPr/>
          </p:nvSpPr>
          <p:spPr bwMode="auto">
            <a:xfrm>
              <a:off x="3909" y="3227"/>
              <a:ext cx="3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5" name="Line 43"/>
            <p:cNvSpPr>
              <a:spLocks noChangeAspect="1" noChangeShapeType="1"/>
            </p:cNvSpPr>
            <p:nvPr/>
          </p:nvSpPr>
          <p:spPr bwMode="auto">
            <a:xfrm>
              <a:off x="4490" y="3235"/>
              <a:ext cx="3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6" name="Text Box 44"/>
            <p:cNvSpPr txBox="1">
              <a:spLocks noChangeAspect="1" noChangeArrowheads="1"/>
            </p:cNvSpPr>
            <p:nvPr/>
          </p:nvSpPr>
          <p:spPr bwMode="auto">
            <a:xfrm>
              <a:off x="4239" y="2758"/>
              <a:ext cx="29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1</a:t>
              </a:r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7937" name="Text Box 45"/>
            <p:cNvSpPr txBox="1">
              <a:spLocks noChangeAspect="1" noChangeArrowheads="1"/>
            </p:cNvSpPr>
            <p:nvPr/>
          </p:nvSpPr>
          <p:spPr bwMode="auto">
            <a:xfrm>
              <a:off x="4481" y="3060"/>
              <a:ext cx="295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latin typeface="宋体" charset="-122"/>
                </a:rPr>
                <a:t>ε</a:t>
              </a:r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7938" name="Oval 46"/>
            <p:cNvSpPr>
              <a:spLocks noChangeAspect="1" noChangeArrowheads="1"/>
            </p:cNvSpPr>
            <p:nvPr/>
          </p:nvSpPr>
          <p:spPr bwMode="auto">
            <a:xfrm>
              <a:off x="1509" y="2421"/>
              <a:ext cx="260" cy="2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7939" name="Text Box 47"/>
            <p:cNvSpPr txBox="1">
              <a:spLocks noChangeAspect="1" noChangeArrowheads="1"/>
            </p:cNvSpPr>
            <p:nvPr/>
          </p:nvSpPr>
          <p:spPr bwMode="auto">
            <a:xfrm>
              <a:off x="1526" y="2424"/>
              <a:ext cx="23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37940" name="Text Box 48"/>
            <p:cNvSpPr txBox="1">
              <a:spLocks noChangeAspect="1" noChangeArrowheads="1"/>
            </p:cNvSpPr>
            <p:nvPr/>
          </p:nvSpPr>
          <p:spPr bwMode="auto">
            <a:xfrm>
              <a:off x="2001" y="2352"/>
              <a:ext cx="589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1</a:t>
              </a:r>
              <a:r>
                <a:rPr kumimoji="0" lang="en-US" altLang="zh-CN" sz="2000" b="1">
                  <a:latin typeface="Times New Roman" pitchFamily="18" charset="0"/>
                </a:rPr>
                <a:t>︱</a:t>
              </a:r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2</a:t>
              </a:r>
              <a:endParaRPr kumimoji="0" lang="en-US" altLang="zh-CN" sz="2000" b="1">
                <a:latin typeface="Times New Roman" pitchFamily="18" charset="0"/>
              </a:endParaRPr>
            </a:p>
            <a:p>
              <a:pPr algn="just"/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7941" name="Oval 49"/>
            <p:cNvSpPr>
              <a:spLocks noChangeAspect="1" noChangeArrowheads="1"/>
            </p:cNvSpPr>
            <p:nvPr/>
          </p:nvSpPr>
          <p:spPr bwMode="auto">
            <a:xfrm>
              <a:off x="2739" y="2443"/>
              <a:ext cx="260" cy="24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7942" name="Text Box 50"/>
            <p:cNvSpPr txBox="1">
              <a:spLocks noChangeAspect="1" noChangeArrowheads="1"/>
            </p:cNvSpPr>
            <p:nvPr/>
          </p:nvSpPr>
          <p:spPr bwMode="auto">
            <a:xfrm>
              <a:off x="2757" y="2446"/>
              <a:ext cx="23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37943" name="Line 51"/>
            <p:cNvSpPr>
              <a:spLocks noChangeAspect="1" noChangeShapeType="1"/>
            </p:cNvSpPr>
            <p:nvPr/>
          </p:nvSpPr>
          <p:spPr bwMode="auto">
            <a:xfrm>
              <a:off x="1786" y="2561"/>
              <a:ext cx="936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4" name="AutoShape 52"/>
            <p:cNvSpPr>
              <a:spLocks noChangeAspect="1" noChangeArrowheads="1"/>
            </p:cNvSpPr>
            <p:nvPr/>
          </p:nvSpPr>
          <p:spPr bwMode="auto">
            <a:xfrm>
              <a:off x="3173" y="2445"/>
              <a:ext cx="312" cy="165"/>
            </a:xfrm>
            <a:prstGeom prst="rightArrow">
              <a:avLst>
                <a:gd name="adj1" fmla="val 50000"/>
                <a:gd name="adj2" fmla="val 47273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7945" name="Oval 53"/>
            <p:cNvSpPr>
              <a:spLocks noChangeAspect="1" noChangeArrowheads="1"/>
            </p:cNvSpPr>
            <p:nvPr/>
          </p:nvSpPr>
          <p:spPr bwMode="auto">
            <a:xfrm>
              <a:off x="1509" y="3086"/>
              <a:ext cx="260" cy="2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7946" name="Text Box 54"/>
            <p:cNvSpPr txBox="1">
              <a:spLocks noChangeAspect="1" noChangeArrowheads="1"/>
            </p:cNvSpPr>
            <p:nvPr/>
          </p:nvSpPr>
          <p:spPr bwMode="auto">
            <a:xfrm>
              <a:off x="1526" y="3089"/>
              <a:ext cx="23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37947" name="Text Box 55"/>
            <p:cNvSpPr txBox="1">
              <a:spLocks noChangeAspect="1" noChangeArrowheads="1"/>
            </p:cNvSpPr>
            <p:nvPr/>
          </p:nvSpPr>
          <p:spPr bwMode="auto">
            <a:xfrm>
              <a:off x="2105" y="3001"/>
              <a:ext cx="347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latin typeface="宋体" charset="-122"/>
                </a:rPr>
                <a:t>R</a:t>
              </a:r>
              <a:r>
                <a:rPr kumimoji="0" lang="en-US" altLang="zh-CN" sz="2000" b="1" baseline="-25000">
                  <a:latin typeface="Times New Roman" pitchFamily="18" charset="0"/>
                </a:rPr>
                <a:t>1</a:t>
              </a:r>
              <a:r>
                <a:rPr kumimoji="0" lang="en-US" altLang="zh-CN" sz="2000" b="1">
                  <a:latin typeface="Times New Roman" pitchFamily="18" charset="0"/>
                </a:rPr>
                <a:t>*</a:t>
              </a:r>
            </a:p>
            <a:p>
              <a:pPr algn="just"/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37948" name="Oval 56"/>
            <p:cNvSpPr>
              <a:spLocks noChangeAspect="1" noChangeArrowheads="1"/>
            </p:cNvSpPr>
            <p:nvPr/>
          </p:nvSpPr>
          <p:spPr bwMode="auto">
            <a:xfrm>
              <a:off x="2739" y="3108"/>
              <a:ext cx="260" cy="24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7949" name="Text Box 57"/>
            <p:cNvSpPr txBox="1">
              <a:spLocks noChangeAspect="1" noChangeArrowheads="1"/>
            </p:cNvSpPr>
            <p:nvPr/>
          </p:nvSpPr>
          <p:spPr bwMode="auto">
            <a:xfrm>
              <a:off x="2757" y="3111"/>
              <a:ext cx="23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kumimoji="0" lang="en-US" altLang="zh-CN" sz="2000" b="1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37950" name="Line 58"/>
            <p:cNvSpPr>
              <a:spLocks noChangeAspect="1" noChangeShapeType="1"/>
            </p:cNvSpPr>
            <p:nvPr/>
          </p:nvSpPr>
          <p:spPr bwMode="auto">
            <a:xfrm>
              <a:off x="1786" y="3226"/>
              <a:ext cx="936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1" name="AutoShape 59"/>
            <p:cNvSpPr>
              <a:spLocks noChangeAspect="1" noChangeArrowheads="1"/>
            </p:cNvSpPr>
            <p:nvPr/>
          </p:nvSpPr>
          <p:spPr bwMode="auto">
            <a:xfrm>
              <a:off x="3173" y="3110"/>
              <a:ext cx="312" cy="165"/>
            </a:xfrm>
            <a:prstGeom prst="rightArrow">
              <a:avLst>
                <a:gd name="adj1" fmla="val 50000"/>
                <a:gd name="adj2" fmla="val 47273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</p:grpSp>
      <p:sp>
        <p:nvSpPr>
          <p:cNvPr id="37896" name="Text Box 60"/>
          <p:cNvSpPr txBox="1">
            <a:spLocks noChangeArrowheads="1"/>
          </p:cNvSpPr>
          <p:nvPr/>
        </p:nvSpPr>
        <p:spPr bwMode="auto">
          <a:xfrm>
            <a:off x="827087" y="5638800"/>
            <a:ext cx="7543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例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3.10 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将正规式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R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b(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a︱b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)*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aa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  <a:hlinkClick r:id="rId3"/>
              </a:rPr>
              <a:t>转换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成等价的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NFA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。</a:t>
            </a:r>
          </a:p>
        </p:txBody>
      </p:sp>
      <p:sp>
        <p:nvSpPr>
          <p:cNvPr id="6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42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304800" y="1295400"/>
            <a:ext cx="8229600" cy="102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347788" indent="-752475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定义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4.11 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如果正规文法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G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和有穷自动机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，如果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L(G)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L(M) 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则称正规文法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G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和有穷自动机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是等价的。</a:t>
            </a:r>
          </a:p>
        </p:txBody>
      </p:sp>
      <p:sp>
        <p:nvSpPr>
          <p:cNvPr id="38917" name="Text Box 55"/>
          <p:cNvSpPr txBox="1">
            <a:spLocks noChangeArrowheads="1"/>
          </p:cNvSpPr>
          <p:nvPr/>
        </p:nvSpPr>
        <p:spPr bwMode="auto">
          <a:xfrm>
            <a:off x="990600" y="2590800"/>
            <a:ext cx="7696200" cy="153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606425"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下面讨论正规文法和有穷自动机相互等价转换的方法，由此可以得知，正规文法和有穷自动机的语言表达能力是一样的。 </a:t>
            </a:r>
          </a:p>
        </p:txBody>
      </p:sp>
      <p:sp>
        <p:nvSpPr>
          <p:cNvPr id="38918" name="Rectangle 56"/>
          <p:cNvSpPr>
            <a:spLocks noChangeArrowheads="1"/>
          </p:cNvSpPr>
          <p:nvPr/>
        </p:nvSpPr>
        <p:spPr bwMode="auto">
          <a:xfrm>
            <a:off x="2628365" y="4293513"/>
            <a:ext cx="401744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200" b="1">
                <a:latin typeface="宋体" pitchFamily="2" charset="-122"/>
                <a:ea typeface="宋体" pitchFamily="2" charset="-122"/>
              </a:rPr>
              <a:t>右线性正规文法到</a:t>
            </a:r>
            <a:r>
              <a:rPr lang="en-US" altLang="zh-CN" sz="2200" b="1">
                <a:latin typeface="宋体" pitchFamily="2" charset="-122"/>
                <a:ea typeface="宋体" pitchFamily="2" charset="-122"/>
              </a:rPr>
              <a:t>NFA</a:t>
            </a:r>
            <a:r>
              <a:rPr lang="zh-CN" altLang="en-US" sz="2200" b="1">
                <a:latin typeface="宋体" pitchFamily="2" charset="-122"/>
                <a:ea typeface="宋体" pitchFamily="2" charset="-122"/>
              </a:rPr>
              <a:t>转换方法</a:t>
            </a:r>
          </a:p>
        </p:txBody>
      </p:sp>
      <p:sp>
        <p:nvSpPr>
          <p:cNvPr id="38919" name="Rectangle 57"/>
          <p:cNvSpPr>
            <a:spLocks noChangeArrowheads="1"/>
          </p:cNvSpPr>
          <p:nvPr/>
        </p:nvSpPr>
        <p:spPr bwMode="auto">
          <a:xfrm>
            <a:off x="2656940" y="4826913"/>
            <a:ext cx="401744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200" b="1">
                <a:latin typeface="宋体" pitchFamily="2" charset="-122"/>
                <a:ea typeface="宋体" pitchFamily="2" charset="-122"/>
              </a:rPr>
              <a:t>左线性正规文法到</a:t>
            </a:r>
            <a:r>
              <a:rPr lang="en-US" altLang="zh-CN" sz="2200" b="1">
                <a:latin typeface="宋体" pitchFamily="2" charset="-122"/>
                <a:ea typeface="宋体" pitchFamily="2" charset="-122"/>
              </a:rPr>
              <a:t>NFA</a:t>
            </a:r>
            <a:r>
              <a:rPr lang="zh-CN" altLang="en-US" sz="2200" b="1">
                <a:latin typeface="宋体" pitchFamily="2" charset="-122"/>
                <a:ea typeface="宋体" pitchFamily="2" charset="-122"/>
              </a:rPr>
              <a:t>转换方法</a:t>
            </a:r>
          </a:p>
        </p:txBody>
      </p:sp>
      <p:sp>
        <p:nvSpPr>
          <p:cNvPr id="38920" name="AutoShape 58"/>
          <p:cNvSpPr>
            <a:spLocks/>
          </p:cNvSpPr>
          <p:nvPr/>
        </p:nvSpPr>
        <p:spPr bwMode="auto">
          <a:xfrm>
            <a:off x="2590800" y="4423688"/>
            <a:ext cx="152400" cy="685800"/>
          </a:xfrm>
          <a:prstGeom prst="leftBrace">
            <a:avLst>
              <a:gd name="adj1" fmla="val 37500"/>
              <a:gd name="adj2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8921" name="Rectangle 59"/>
          <p:cNvSpPr>
            <a:spLocks noGrp="1" noChangeArrowheads="1"/>
          </p:cNvSpPr>
          <p:nvPr>
            <p:ph type="title"/>
          </p:nvPr>
        </p:nvSpPr>
        <p:spPr>
          <a:xfrm>
            <a:off x="846138" y="304800"/>
            <a:ext cx="6392862" cy="533400"/>
          </a:xfrm>
        </p:spPr>
        <p:txBody>
          <a:bodyPr/>
          <a:lstStyle/>
          <a:p>
            <a:pPr eaLnBrk="1" hangingPunct="1"/>
            <a:r>
              <a:rPr lang="en-US" altLang="zh-CN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3.5</a:t>
            </a:r>
            <a:r>
              <a:rPr lang="zh-CN" altLang="en-US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　正规文法和有穷自动机间的转换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43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3"/>
          <p:cNvSpPr>
            <a:spLocks noChangeArrowheads="1"/>
          </p:cNvSpPr>
          <p:nvPr/>
        </p:nvSpPr>
        <p:spPr bwMode="auto">
          <a:xfrm>
            <a:off x="381000" y="4062731"/>
            <a:ext cx="8153400" cy="19050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sp>
        <p:nvSpPr>
          <p:cNvPr id="39940" name="Text Box 2"/>
          <p:cNvSpPr txBox="1">
            <a:spLocks noChangeArrowheads="1"/>
          </p:cNvSpPr>
          <p:nvPr/>
        </p:nvSpPr>
        <p:spPr bwMode="auto">
          <a:xfrm>
            <a:off x="533400" y="4138931"/>
            <a:ext cx="6477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latin typeface="Times New Roman" pitchFamily="18" charset="0"/>
              </a:rPr>
              <a:t>例 </a:t>
            </a:r>
            <a:r>
              <a:rPr lang="en-US" altLang="zh-CN" sz="2000" b="1" dirty="0">
                <a:latin typeface="Times New Roman" pitchFamily="18" charset="0"/>
              </a:rPr>
              <a:t>3.11  </a:t>
            </a:r>
            <a:r>
              <a:rPr lang="zh-CN" altLang="en-US" sz="2000" b="1" dirty="0">
                <a:latin typeface="Times New Roman" pitchFamily="18" charset="0"/>
              </a:rPr>
              <a:t>将下列右线性正规文法</a:t>
            </a:r>
            <a:r>
              <a:rPr lang="en-US" altLang="zh-CN" sz="2000" b="1" dirty="0">
                <a:latin typeface="Times New Roman" pitchFamily="18" charset="0"/>
              </a:rPr>
              <a:t>G</a:t>
            </a:r>
            <a:r>
              <a:rPr lang="zh-CN" altLang="en-US" sz="2000" b="1" dirty="0">
                <a:latin typeface="Times New Roman" pitchFamily="18" charset="0"/>
              </a:rPr>
              <a:t>转换成等价的</a:t>
            </a:r>
            <a:r>
              <a:rPr lang="en-US" altLang="zh-CN" sz="2000" b="1" dirty="0">
                <a:latin typeface="Times New Roman" pitchFamily="18" charset="0"/>
              </a:rPr>
              <a:t>NFA M</a:t>
            </a:r>
            <a:r>
              <a:rPr lang="zh-CN" altLang="en-US" sz="2000" b="1" dirty="0">
                <a:latin typeface="Times New Roman" pitchFamily="18" charset="0"/>
              </a:rPr>
              <a:t>。 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676400" y="4615181"/>
            <a:ext cx="6172200" cy="917575"/>
            <a:chOff x="-2" y="-2"/>
            <a:chExt cx="1998" cy="67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0" y="0"/>
              <a:ext cx="1994" cy="672"/>
              <a:chOff x="0" y="0"/>
              <a:chExt cx="1994" cy="672"/>
            </a:xfrm>
          </p:grpSpPr>
          <p:sp>
            <p:nvSpPr>
              <p:cNvPr id="39967" name="Rectangle 3"/>
              <p:cNvSpPr>
                <a:spLocks noChangeArrowheads="1"/>
              </p:cNvSpPr>
              <p:nvPr/>
            </p:nvSpPr>
            <p:spPr bwMode="auto">
              <a:xfrm>
                <a:off x="43" y="0"/>
                <a:ext cx="1908" cy="6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just" eaLnBrk="1" hangingPunct="1">
                  <a:lnSpc>
                    <a:spcPct val="130000"/>
                  </a:lnSpc>
                </a:pPr>
                <a:r>
                  <a:rPr lang="en-US" altLang="zh-CN" sz="2000" b="1">
                    <a:latin typeface="Times New Roman" pitchFamily="18" charset="0"/>
                  </a:rPr>
                  <a:t>G[Z]</a:t>
                </a:r>
                <a:r>
                  <a:rPr lang="zh-CN" altLang="en-US" sz="2000" b="1">
                    <a:latin typeface="Times New Roman" pitchFamily="18" charset="0"/>
                  </a:rPr>
                  <a:t>：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2000" b="1">
                    <a:solidFill>
                      <a:srgbClr val="FF0000"/>
                    </a:solidFill>
                    <a:latin typeface="Times New Roman" pitchFamily="18" charset="0"/>
                  </a:rPr>
                  <a:t>Z→ 0U︱1V</a:t>
                </a:r>
                <a:r>
                  <a:rPr lang="zh-CN" altLang="en-US" sz="2000" b="1">
                    <a:solidFill>
                      <a:srgbClr val="FF0000"/>
                    </a:solidFill>
                    <a:latin typeface="Times New Roman" pitchFamily="18" charset="0"/>
                  </a:rPr>
                  <a:t>，</a:t>
                </a:r>
                <a:r>
                  <a:rPr lang="en-US" altLang="zh-CN" sz="2000" b="1">
                    <a:solidFill>
                      <a:srgbClr val="FF00FF"/>
                    </a:solidFill>
                    <a:latin typeface="Times New Roman" pitchFamily="18" charset="0"/>
                  </a:rPr>
                  <a:t>U→ 1Z ︱1</a:t>
                </a:r>
                <a:r>
                  <a:rPr lang="zh-CN" altLang="en-US" sz="2000" b="1">
                    <a:solidFill>
                      <a:srgbClr val="FF00FF"/>
                    </a:solidFill>
                    <a:latin typeface="Times New Roman" pitchFamily="18" charset="0"/>
                  </a:rPr>
                  <a:t>，</a:t>
                </a:r>
                <a:r>
                  <a:rPr lang="en-US" altLang="zh-CN" sz="2000" b="1">
                    <a:solidFill>
                      <a:srgbClr val="CC6600"/>
                    </a:solidFill>
                    <a:latin typeface="Times New Roman" pitchFamily="18" charset="0"/>
                  </a:rPr>
                  <a:t>V→ 0Z ︱0</a:t>
                </a:r>
              </a:p>
            </p:txBody>
          </p:sp>
          <p:sp>
            <p:nvSpPr>
              <p:cNvPr id="39968" name="Rectangle 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94" cy="672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eaLnBrk="1" hangingPunct="1"/>
                <a:endParaRPr lang="en-CA" altLang="zh-CN"/>
              </a:p>
            </p:txBody>
          </p:sp>
        </p:grpSp>
        <p:sp>
          <p:nvSpPr>
            <p:cNvPr id="39966" name="Rectangle 6"/>
            <p:cNvSpPr>
              <a:spLocks noChangeArrowheads="1"/>
            </p:cNvSpPr>
            <p:nvPr/>
          </p:nvSpPr>
          <p:spPr bwMode="auto">
            <a:xfrm>
              <a:off x="-2" y="-2"/>
              <a:ext cx="1998" cy="676"/>
            </a:xfrm>
            <a:prstGeom prst="rect">
              <a:avLst/>
            </a:prstGeom>
            <a:noFill/>
            <a:ln w="6350">
              <a:solidFill>
                <a:srgbClr val="A0A0A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en-CA" altLang="zh-CN"/>
            </a:p>
          </p:txBody>
        </p:sp>
      </p:grpSp>
      <p:sp>
        <p:nvSpPr>
          <p:cNvPr id="39942" name="Text Box 8"/>
          <p:cNvSpPr txBox="1">
            <a:spLocks noChangeArrowheads="1"/>
          </p:cNvSpPr>
          <p:nvPr/>
        </p:nvSpPr>
        <p:spPr bwMode="auto">
          <a:xfrm>
            <a:off x="381000" y="228600"/>
            <a:ext cx="5257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右线性正规文法到</a:t>
            </a:r>
            <a:r>
              <a:rPr lang="en-US" altLang="zh-CN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NFA</a:t>
            </a: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转换方法 </a:t>
            </a:r>
          </a:p>
        </p:txBody>
      </p:sp>
      <p:sp>
        <p:nvSpPr>
          <p:cNvPr id="39943" name="Text Box 9"/>
          <p:cNvSpPr txBox="1">
            <a:spLocks noChangeArrowheads="1"/>
          </p:cNvSpPr>
          <p:nvPr/>
        </p:nvSpPr>
        <p:spPr bwMode="auto">
          <a:xfrm>
            <a:off x="762000" y="1041400"/>
            <a:ext cx="7696200" cy="295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584200" algn="l" eaLnBrk="1" hangingPunct="1">
              <a:lnSpc>
                <a:spcPct val="130000"/>
              </a:lnSpc>
              <a:spcBef>
                <a:spcPct val="30000"/>
              </a:spcBef>
              <a:tabLst>
                <a:tab pos="2760663" algn="l"/>
              </a:tabLst>
            </a:pPr>
            <a:r>
              <a:rPr lang="zh-CN" altLang="en-US" sz="2000" b="1" dirty="0">
                <a:latin typeface="Times New Roman" pitchFamily="18" charset="0"/>
              </a:rPr>
              <a:t>设右线性正规文法</a:t>
            </a:r>
            <a:r>
              <a:rPr lang="en-US" altLang="zh-CN" sz="2000" b="1" dirty="0">
                <a:latin typeface="Times New Roman" pitchFamily="18" charset="0"/>
              </a:rPr>
              <a:t>G</a:t>
            </a:r>
            <a:r>
              <a:rPr lang="zh-CN" altLang="en-US" sz="2000" b="1" dirty="0">
                <a:latin typeface="Times New Roman" pitchFamily="18" charset="0"/>
              </a:rPr>
              <a:t>＝</a:t>
            </a:r>
            <a:r>
              <a:rPr lang="en-US" altLang="zh-CN" sz="2000" b="1" dirty="0">
                <a:latin typeface="Times New Roman" pitchFamily="18" charset="0"/>
              </a:rPr>
              <a:t>(V</a:t>
            </a:r>
            <a:r>
              <a:rPr lang="en-US" altLang="zh-CN" sz="2000" b="1" baseline="-30000" dirty="0">
                <a:latin typeface="Times New Roman" pitchFamily="18" charset="0"/>
              </a:rPr>
              <a:t>N</a:t>
            </a:r>
            <a:r>
              <a:rPr lang="en-US" altLang="zh-CN" sz="2000" b="1" dirty="0">
                <a:latin typeface="Times New Roman" pitchFamily="18" charset="0"/>
              </a:rPr>
              <a:t>,V</a:t>
            </a:r>
            <a:r>
              <a:rPr lang="en-US" altLang="zh-CN" sz="2000" b="1" baseline="-30000" dirty="0">
                <a:latin typeface="Times New Roman" pitchFamily="18" charset="0"/>
              </a:rPr>
              <a:t>T</a:t>
            </a:r>
            <a:r>
              <a:rPr lang="en-US" altLang="zh-CN" sz="2000" b="1" dirty="0">
                <a:latin typeface="Times New Roman" pitchFamily="18" charset="0"/>
              </a:rPr>
              <a:t>,P,S)</a:t>
            </a:r>
            <a:r>
              <a:rPr lang="zh-CN" altLang="en-US" sz="2000" b="1" dirty="0">
                <a:latin typeface="Times New Roman" pitchFamily="18" charset="0"/>
              </a:rPr>
              <a:t>，则与之等价的</a:t>
            </a:r>
            <a:r>
              <a:rPr lang="en-US" altLang="zh-CN" sz="2000" b="1" dirty="0">
                <a:latin typeface="Times New Roman" pitchFamily="18" charset="0"/>
              </a:rPr>
              <a:t>NFA M</a:t>
            </a:r>
            <a:r>
              <a:rPr lang="zh-CN" altLang="en-US" sz="2000" b="1" dirty="0">
                <a:latin typeface="Times New Roman" pitchFamily="18" charset="0"/>
              </a:rPr>
              <a:t>＝</a:t>
            </a:r>
            <a:r>
              <a:rPr lang="en-US" altLang="zh-CN" sz="2000" b="1" dirty="0">
                <a:latin typeface="Times New Roman" pitchFamily="18" charset="0"/>
              </a:rPr>
              <a:t>(V</a:t>
            </a:r>
            <a:r>
              <a:rPr lang="en-US" altLang="zh-CN" sz="2000" b="1" baseline="-30000" dirty="0">
                <a:latin typeface="Times New Roman" pitchFamily="18" charset="0"/>
              </a:rPr>
              <a:t>N</a:t>
            </a:r>
            <a:r>
              <a:rPr lang="en-US" altLang="zh-CN" sz="2000" b="1" dirty="0">
                <a:latin typeface="Times New Roman" pitchFamily="18" charset="0"/>
              </a:rPr>
              <a:t>∪{Z},</a:t>
            </a:r>
            <a:r>
              <a:rPr lang="en-US" altLang="zh-CN" sz="2000" b="1" dirty="0" err="1">
                <a:latin typeface="Times New Roman" pitchFamily="18" charset="0"/>
              </a:rPr>
              <a:t>V</a:t>
            </a:r>
            <a:r>
              <a:rPr lang="en-US" altLang="zh-CN" sz="2000" b="1" baseline="-30000" dirty="0" err="1">
                <a:latin typeface="Times New Roman" pitchFamily="18" charset="0"/>
              </a:rPr>
              <a:t>T</a:t>
            </a:r>
            <a:r>
              <a:rPr lang="en-US" altLang="zh-CN" sz="2000" b="1" dirty="0" err="1">
                <a:latin typeface="Times New Roman" pitchFamily="18" charset="0"/>
              </a:rPr>
              <a:t>,f</a:t>
            </a:r>
            <a:r>
              <a:rPr lang="en-US" altLang="zh-CN" sz="2000" b="1" dirty="0">
                <a:latin typeface="Times New Roman" pitchFamily="18" charset="0"/>
              </a:rPr>
              <a:t>,{S},{Z})</a:t>
            </a:r>
            <a:r>
              <a:rPr lang="zh-CN" altLang="en-US" sz="2000" b="1" dirty="0">
                <a:latin typeface="Times New Roman" pitchFamily="18" charset="0"/>
              </a:rPr>
              <a:t>，其中</a:t>
            </a:r>
            <a:r>
              <a:rPr lang="en-US" altLang="zh-CN" sz="2000" b="1" dirty="0">
                <a:latin typeface="Times New Roman" pitchFamily="18" charset="0"/>
              </a:rPr>
              <a:t>V</a:t>
            </a:r>
            <a:r>
              <a:rPr lang="en-US" altLang="zh-CN" sz="2000" b="1" baseline="-30000" dirty="0">
                <a:latin typeface="Times New Roman" pitchFamily="18" charset="0"/>
              </a:rPr>
              <a:t>N</a:t>
            </a:r>
            <a:r>
              <a:rPr lang="en-US" altLang="zh-CN" sz="2000" b="1" dirty="0">
                <a:latin typeface="Times New Roman" pitchFamily="18" charset="0"/>
              </a:rPr>
              <a:t>∩{Z}</a:t>
            </a:r>
            <a:r>
              <a:rPr lang="zh-CN" altLang="en-US" sz="2000" b="1" dirty="0">
                <a:latin typeface="Times New Roman" pitchFamily="18" charset="0"/>
              </a:rPr>
              <a:t>＝</a:t>
            </a:r>
            <a:r>
              <a:rPr lang="en-US" altLang="zh-CN" sz="2000" b="1" dirty="0">
                <a:latin typeface="Times New Roman" pitchFamily="18" charset="0"/>
              </a:rPr>
              <a:t>Φ</a:t>
            </a:r>
            <a:r>
              <a:rPr lang="zh-CN" altLang="en-US" sz="2000" b="1" dirty="0">
                <a:latin typeface="Times New Roman" pitchFamily="18" charset="0"/>
              </a:rPr>
              <a:t>，转换函数</a:t>
            </a:r>
            <a:r>
              <a:rPr lang="en-US" altLang="zh-CN" sz="2000" b="1" dirty="0">
                <a:latin typeface="Times New Roman" pitchFamily="18" charset="0"/>
              </a:rPr>
              <a:t>f</a:t>
            </a:r>
            <a:r>
              <a:rPr lang="zh-CN" altLang="en-US" sz="2000" b="1" dirty="0">
                <a:latin typeface="Times New Roman" pitchFamily="18" charset="0"/>
              </a:rPr>
              <a:t>可以由下列方法构造：</a:t>
            </a:r>
            <a:endParaRPr lang="en-US" altLang="zh-CN" sz="2000" b="1" dirty="0">
              <a:latin typeface="Times New Roman" pitchFamily="18" charset="0"/>
            </a:endParaRPr>
          </a:p>
          <a:p>
            <a:pPr algn="l" eaLnBrk="1" hangingPunct="1">
              <a:lnSpc>
                <a:spcPct val="150000"/>
              </a:lnSpc>
              <a:spcBef>
                <a:spcPct val="30000"/>
              </a:spcBef>
              <a:tabLst>
                <a:tab pos="2760663" algn="l"/>
              </a:tabLst>
            </a:pPr>
            <a:r>
              <a:rPr lang="zh-CN" altLang="en-US" sz="2000" b="1" dirty="0">
                <a:latin typeface="Times New Roman" pitchFamily="18" charset="0"/>
              </a:rPr>
              <a:t>（</a:t>
            </a:r>
            <a:r>
              <a:rPr lang="en-US" altLang="zh-CN" sz="2000" b="1" dirty="0">
                <a:latin typeface="Times New Roman" pitchFamily="18" charset="0"/>
              </a:rPr>
              <a:t>1</a:t>
            </a:r>
            <a:r>
              <a:rPr lang="zh-CN" altLang="en-US" sz="2000" b="1" dirty="0">
                <a:latin typeface="Times New Roman" pitchFamily="18" charset="0"/>
              </a:rPr>
              <a:t>）如果</a:t>
            </a:r>
            <a:r>
              <a:rPr lang="en-US" altLang="zh-CN" sz="2000" b="1" dirty="0" err="1">
                <a:latin typeface="Times New Roman" pitchFamily="18" charset="0"/>
              </a:rPr>
              <a:t>A→a∈P</a:t>
            </a:r>
            <a:r>
              <a:rPr lang="en-US" altLang="zh-CN" sz="2000" b="1" dirty="0">
                <a:latin typeface="Times New Roman" pitchFamily="18" charset="0"/>
              </a:rPr>
              <a:t> </a:t>
            </a:r>
            <a:r>
              <a:rPr lang="zh-CN" altLang="en-US" sz="2000" b="1" dirty="0">
                <a:latin typeface="Times New Roman" pitchFamily="18" charset="0"/>
              </a:rPr>
              <a:t>，   则</a:t>
            </a:r>
            <a:r>
              <a:rPr lang="en-US" altLang="zh-CN" sz="2000" b="1" dirty="0">
                <a:latin typeface="Times New Roman" pitchFamily="18" charset="0"/>
              </a:rPr>
              <a:t>f(A</a:t>
            </a:r>
            <a:r>
              <a:rPr lang="zh-CN" altLang="en-US" sz="2000" b="1" dirty="0">
                <a:latin typeface="Times New Roman" pitchFamily="18" charset="0"/>
              </a:rPr>
              <a:t>，</a:t>
            </a:r>
            <a:r>
              <a:rPr lang="en-US" altLang="zh-CN" sz="2000" b="1" dirty="0">
                <a:latin typeface="Times New Roman" pitchFamily="18" charset="0"/>
              </a:rPr>
              <a:t>a)=Z</a:t>
            </a:r>
            <a:r>
              <a:rPr lang="zh-CN" altLang="en-US" sz="2000" b="1" dirty="0">
                <a:latin typeface="Times New Roman" pitchFamily="18" charset="0"/>
              </a:rPr>
              <a:t>；</a:t>
            </a:r>
            <a:endParaRPr lang="en-US" altLang="zh-CN" sz="2000" b="1" dirty="0">
              <a:latin typeface="Times New Roman" pitchFamily="18" charset="0"/>
            </a:endParaRPr>
          </a:p>
          <a:p>
            <a:pPr algn="l" eaLnBrk="1" hangingPunct="1">
              <a:lnSpc>
                <a:spcPct val="150000"/>
              </a:lnSpc>
              <a:spcBef>
                <a:spcPct val="30000"/>
              </a:spcBef>
              <a:tabLst>
                <a:tab pos="2760663" algn="l"/>
              </a:tabLst>
            </a:pPr>
            <a:r>
              <a:rPr lang="zh-CN" altLang="en-US" sz="2000" b="1" dirty="0">
                <a:latin typeface="Times New Roman" pitchFamily="18" charset="0"/>
              </a:rPr>
              <a:t>（</a:t>
            </a:r>
            <a:r>
              <a:rPr lang="en-US" altLang="zh-CN" sz="2000" b="1" dirty="0">
                <a:latin typeface="Times New Roman" pitchFamily="18" charset="0"/>
              </a:rPr>
              <a:t>2</a:t>
            </a:r>
            <a:r>
              <a:rPr lang="zh-CN" altLang="en-US" sz="2000" b="1" dirty="0">
                <a:latin typeface="Times New Roman" pitchFamily="18" charset="0"/>
              </a:rPr>
              <a:t>）</a:t>
            </a:r>
            <a:r>
              <a:rPr lang="en-US" altLang="zh-CN" sz="2000" b="1" dirty="0">
                <a:latin typeface="Times New Roman" pitchFamily="18" charset="0"/>
              </a:rPr>
              <a:t> </a:t>
            </a:r>
            <a:r>
              <a:rPr lang="zh-CN" altLang="en-US" sz="2000" b="1" dirty="0">
                <a:latin typeface="Times New Roman" pitchFamily="18" charset="0"/>
              </a:rPr>
              <a:t>如果</a:t>
            </a:r>
            <a:r>
              <a:rPr lang="en-US" altLang="zh-CN" sz="2000" b="1" dirty="0">
                <a:latin typeface="Times New Roman" pitchFamily="18" charset="0"/>
              </a:rPr>
              <a:t>A→ ε ∈P </a:t>
            </a:r>
            <a:r>
              <a:rPr lang="zh-CN" altLang="en-US" sz="2000" b="1" dirty="0">
                <a:latin typeface="Times New Roman" pitchFamily="18" charset="0"/>
              </a:rPr>
              <a:t>，则</a:t>
            </a:r>
            <a:r>
              <a:rPr lang="en-US" altLang="zh-CN" sz="2000" b="1" dirty="0">
                <a:latin typeface="Times New Roman" pitchFamily="18" charset="0"/>
              </a:rPr>
              <a:t>f(A</a:t>
            </a:r>
            <a:r>
              <a:rPr lang="zh-CN" altLang="en-US" sz="2000" b="1" dirty="0">
                <a:latin typeface="Times New Roman" pitchFamily="18" charset="0"/>
              </a:rPr>
              <a:t>，</a:t>
            </a:r>
            <a:r>
              <a:rPr lang="en-US" altLang="zh-CN" sz="2000" b="1" dirty="0">
                <a:latin typeface="Times New Roman" pitchFamily="18" charset="0"/>
              </a:rPr>
              <a:t> ε)=Z</a:t>
            </a:r>
            <a:r>
              <a:rPr lang="zh-CN" altLang="en-US" sz="2000" b="1" dirty="0">
                <a:latin typeface="Times New Roman" pitchFamily="18" charset="0"/>
              </a:rPr>
              <a:t>；</a:t>
            </a:r>
            <a:endParaRPr lang="en-US" altLang="zh-CN" sz="2000" b="1" dirty="0">
              <a:latin typeface="Times New Roman" pitchFamily="18" charset="0"/>
            </a:endParaRPr>
          </a:p>
          <a:p>
            <a:pPr algn="l" eaLnBrk="1" hangingPunct="1">
              <a:lnSpc>
                <a:spcPct val="150000"/>
              </a:lnSpc>
              <a:spcBef>
                <a:spcPct val="30000"/>
              </a:spcBef>
              <a:tabLst>
                <a:tab pos="2760663" algn="l"/>
              </a:tabLst>
            </a:pPr>
            <a:r>
              <a:rPr lang="zh-CN" altLang="en-US" sz="2000" b="1" dirty="0">
                <a:latin typeface="Times New Roman" pitchFamily="18" charset="0"/>
              </a:rPr>
              <a:t>（</a:t>
            </a:r>
            <a:r>
              <a:rPr lang="en-US" altLang="zh-CN" sz="2000" b="1" dirty="0">
                <a:latin typeface="Times New Roman" pitchFamily="18" charset="0"/>
              </a:rPr>
              <a:t>3</a:t>
            </a:r>
            <a:r>
              <a:rPr lang="zh-CN" altLang="en-US" sz="2000" b="1" dirty="0">
                <a:latin typeface="Times New Roman" pitchFamily="18" charset="0"/>
              </a:rPr>
              <a:t>）如果</a:t>
            </a:r>
            <a:r>
              <a:rPr lang="en-US" altLang="zh-CN" sz="2000" b="1" dirty="0" err="1">
                <a:latin typeface="Times New Roman" pitchFamily="18" charset="0"/>
              </a:rPr>
              <a:t>A→aB∈P</a:t>
            </a:r>
            <a:r>
              <a:rPr lang="zh-CN" altLang="en-US" sz="2000" b="1" dirty="0">
                <a:latin typeface="Times New Roman" pitchFamily="18" charset="0"/>
              </a:rPr>
              <a:t>， 则</a:t>
            </a:r>
            <a:r>
              <a:rPr lang="en-US" altLang="zh-CN" sz="2000" b="1" dirty="0">
                <a:latin typeface="Times New Roman" pitchFamily="18" charset="0"/>
              </a:rPr>
              <a:t>f(A</a:t>
            </a:r>
            <a:r>
              <a:rPr lang="zh-CN" altLang="en-US" sz="2000" b="1" dirty="0">
                <a:latin typeface="Times New Roman" pitchFamily="18" charset="0"/>
              </a:rPr>
              <a:t>， </a:t>
            </a:r>
            <a:r>
              <a:rPr lang="en-US" altLang="zh-CN" sz="2000" b="1" dirty="0">
                <a:latin typeface="Times New Roman" pitchFamily="18" charset="0"/>
              </a:rPr>
              <a:t>a)=B</a:t>
            </a:r>
            <a:r>
              <a:rPr lang="zh-CN" altLang="en-US" sz="2000" b="1" dirty="0">
                <a:latin typeface="Times New Roman" pitchFamily="18" charset="0"/>
              </a:rPr>
              <a:t>。 </a:t>
            </a:r>
          </a:p>
        </p:txBody>
      </p:sp>
      <p:sp>
        <p:nvSpPr>
          <p:cNvPr id="39948" name="Oval 14"/>
          <p:cNvSpPr>
            <a:spLocks noChangeArrowheads="1"/>
          </p:cNvSpPr>
          <p:nvPr/>
        </p:nvSpPr>
        <p:spPr bwMode="auto">
          <a:xfrm>
            <a:off x="5542554" y="3556264"/>
            <a:ext cx="501609" cy="35868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CA" altLang="zh-CN"/>
          </a:p>
        </p:txBody>
      </p:sp>
      <p:sp>
        <p:nvSpPr>
          <p:cNvPr id="39949" name="Text Box 15"/>
          <p:cNvSpPr txBox="1">
            <a:spLocks noChangeArrowheads="1"/>
          </p:cNvSpPr>
          <p:nvPr/>
        </p:nvSpPr>
        <p:spPr bwMode="auto">
          <a:xfrm>
            <a:off x="5575793" y="3560761"/>
            <a:ext cx="451750" cy="356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kumimoji="0" lang="en-US" altLang="zh-CN" sz="2000" b="1">
                <a:latin typeface="Times New Roman" pitchFamily="18" charset="0"/>
              </a:rPr>
              <a:t>A</a:t>
            </a:r>
          </a:p>
        </p:txBody>
      </p:sp>
      <p:sp>
        <p:nvSpPr>
          <p:cNvPr id="39950" name="Text Box 16"/>
          <p:cNvSpPr txBox="1">
            <a:spLocks noChangeArrowheads="1"/>
          </p:cNvSpPr>
          <p:nvPr/>
        </p:nvSpPr>
        <p:spPr bwMode="auto">
          <a:xfrm>
            <a:off x="6172200" y="3429953"/>
            <a:ext cx="519739" cy="380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kumimoji="0" lang="en-US" altLang="zh-CN" sz="2000" b="1" dirty="0">
                <a:latin typeface="宋体" charset="-122"/>
              </a:rPr>
              <a:t>a</a:t>
            </a:r>
            <a:endParaRPr kumimoji="0" lang="en-US" altLang="zh-CN" sz="2000" b="1" dirty="0">
              <a:latin typeface="Times New Roman" pitchFamily="18" charset="0"/>
            </a:endParaRPr>
          </a:p>
          <a:p>
            <a:pPr algn="just"/>
            <a:endParaRPr kumimoji="0" lang="en-US" altLang="zh-CN" sz="2000" b="1" dirty="0">
              <a:latin typeface="Times New Roman" pitchFamily="18" charset="0"/>
            </a:endParaRPr>
          </a:p>
        </p:txBody>
      </p:sp>
      <p:sp>
        <p:nvSpPr>
          <p:cNvPr id="39951" name="Oval 17"/>
          <p:cNvSpPr>
            <a:spLocks noChangeArrowheads="1"/>
          </p:cNvSpPr>
          <p:nvPr/>
        </p:nvSpPr>
        <p:spPr bwMode="auto">
          <a:xfrm>
            <a:off x="7116880" y="3541646"/>
            <a:ext cx="503120" cy="35868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CA" altLang="zh-CN"/>
          </a:p>
        </p:txBody>
      </p:sp>
      <p:sp>
        <p:nvSpPr>
          <p:cNvPr id="39952" name="Text Box 18"/>
          <p:cNvSpPr txBox="1">
            <a:spLocks noChangeArrowheads="1"/>
          </p:cNvSpPr>
          <p:nvPr/>
        </p:nvSpPr>
        <p:spPr bwMode="auto">
          <a:xfrm>
            <a:off x="7150119" y="3547268"/>
            <a:ext cx="453261" cy="355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kumimoji="0" lang="en-US" altLang="zh-CN" sz="2000" b="1">
                <a:latin typeface="Times New Roman" pitchFamily="18" charset="0"/>
              </a:rPr>
              <a:t>B</a:t>
            </a:r>
          </a:p>
        </p:txBody>
      </p:sp>
      <p:sp>
        <p:nvSpPr>
          <p:cNvPr id="39953" name="Line 19"/>
          <p:cNvSpPr>
            <a:spLocks noChangeShapeType="1"/>
          </p:cNvSpPr>
          <p:nvPr/>
        </p:nvSpPr>
        <p:spPr bwMode="auto">
          <a:xfrm>
            <a:off x="6077402" y="3840996"/>
            <a:ext cx="100623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6" name="Oval 20"/>
          <p:cNvSpPr>
            <a:spLocks noChangeArrowheads="1"/>
          </p:cNvSpPr>
          <p:nvPr/>
        </p:nvSpPr>
        <p:spPr bwMode="auto">
          <a:xfrm>
            <a:off x="5538021" y="2362553"/>
            <a:ext cx="501609" cy="35755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CA" altLang="zh-CN"/>
          </a:p>
        </p:txBody>
      </p:sp>
      <p:sp>
        <p:nvSpPr>
          <p:cNvPr id="39957" name="Text Box 21"/>
          <p:cNvSpPr txBox="1">
            <a:spLocks noChangeArrowheads="1"/>
          </p:cNvSpPr>
          <p:nvPr/>
        </p:nvSpPr>
        <p:spPr bwMode="auto">
          <a:xfrm>
            <a:off x="5571260" y="2367050"/>
            <a:ext cx="451750" cy="356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kumimoji="0" lang="en-US" altLang="zh-CN" sz="2000" b="1" dirty="0">
                <a:latin typeface="Times New Roman" pitchFamily="18" charset="0"/>
              </a:rPr>
              <a:t>A</a:t>
            </a:r>
          </a:p>
        </p:txBody>
      </p:sp>
      <p:sp>
        <p:nvSpPr>
          <p:cNvPr id="39958" name="Text Box 22"/>
          <p:cNvSpPr txBox="1">
            <a:spLocks noChangeArrowheads="1"/>
          </p:cNvSpPr>
          <p:nvPr/>
        </p:nvSpPr>
        <p:spPr bwMode="auto">
          <a:xfrm>
            <a:off x="6190717" y="2208510"/>
            <a:ext cx="519739" cy="380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kumimoji="0" lang="en-US" altLang="zh-CN" sz="2000" b="1">
                <a:latin typeface="宋体" charset="-122"/>
              </a:rPr>
              <a:t>a</a:t>
            </a:r>
            <a:endParaRPr kumimoji="0" lang="en-US" altLang="zh-CN" sz="2000" b="1">
              <a:latin typeface="Times New Roman" pitchFamily="18" charset="0"/>
            </a:endParaRPr>
          </a:p>
          <a:p>
            <a:pPr algn="just"/>
            <a:endParaRPr kumimoji="0" lang="en-US" altLang="zh-CN" sz="2000" b="1">
              <a:latin typeface="Times New Roman" pitchFamily="18" charset="0"/>
            </a:endParaRPr>
          </a:p>
        </p:txBody>
      </p:sp>
      <p:sp>
        <p:nvSpPr>
          <p:cNvPr id="39959" name="Text Box 23"/>
          <p:cNvSpPr txBox="1">
            <a:spLocks noChangeArrowheads="1"/>
          </p:cNvSpPr>
          <p:nvPr/>
        </p:nvSpPr>
        <p:spPr bwMode="auto">
          <a:xfrm>
            <a:off x="7079108" y="2352433"/>
            <a:ext cx="453261" cy="356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kumimoji="0" lang="en-US" altLang="zh-CN" sz="2000" b="1">
                <a:latin typeface="Times New Roman" pitchFamily="18" charset="0"/>
              </a:rPr>
              <a:t>Z</a:t>
            </a:r>
          </a:p>
        </p:txBody>
      </p:sp>
      <p:sp>
        <p:nvSpPr>
          <p:cNvPr id="39960" name="Line 24"/>
          <p:cNvSpPr>
            <a:spLocks noChangeShapeType="1"/>
          </p:cNvSpPr>
          <p:nvPr/>
        </p:nvSpPr>
        <p:spPr bwMode="auto">
          <a:xfrm>
            <a:off x="6039630" y="2655440"/>
            <a:ext cx="100623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7045869" y="2333318"/>
            <a:ext cx="569598" cy="409282"/>
            <a:chOff x="6420" y="7778"/>
            <a:chExt cx="510" cy="517"/>
          </a:xfrm>
        </p:grpSpPr>
        <p:sp>
          <p:nvSpPr>
            <p:cNvPr id="39963" name="Oval 26"/>
            <p:cNvSpPr>
              <a:spLocks noChangeArrowheads="1"/>
            </p:cNvSpPr>
            <p:nvPr/>
          </p:nvSpPr>
          <p:spPr bwMode="auto">
            <a:xfrm>
              <a:off x="6450" y="7815"/>
              <a:ext cx="450" cy="45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39964" name="Oval 27"/>
            <p:cNvSpPr>
              <a:spLocks noChangeArrowheads="1"/>
            </p:cNvSpPr>
            <p:nvPr/>
          </p:nvSpPr>
          <p:spPr bwMode="auto">
            <a:xfrm>
              <a:off x="6420" y="7778"/>
              <a:ext cx="510" cy="517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</p:grpSp>
      <p:sp>
        <p:nvSpPr>
          <p:cNvPr id="39945" name="Rectangle 32"/>
          <p:cNvSpPr>
            <a:spLocks noChangeArrowheads="1"/>
          </p:cNvSpPr>
          <p:nvPr/>
        </p:nvSpPr>
        <p:spPr bwMode="auto">
          <a:xfrm>
            <a:off x="2362200" y="5567681"/>
            <a:ext cx="50419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>
                <a:latin typeface="Times New Roman" pitchFamily="18" charset="0"/>
              </a:rPr>
              <a:t>右线性正规文法</a:t>
            </a:r>
            <a:r>
              <a:rPr lang="en-US" altLang="zh-CN" sz="2000" b="1">
                <a:latin typeface="Times New Roman" pitchFamily="18" charset="0"/>
              </a:rPr>
              <a:t>G</a:t>
            </a:r>
            <a:r>
              <a:rPr lang="zh-CN" altLang="en-US" sz="2000" b="1">
                <a:latin typeface="Times New Roman" pitchFamily="18" charset="0"/>
              </a:rPr>
              <a:t>到</a:t>
            </a:r>
            <a:r>
              <a:rPr lang="en-US" altLang="zh-CN" sz="2000" b="1">
                <a:latin typeface="Times New Roman" pitchFamily="18" charset="0"/>
              </a:rPr>
              <a:t>NFA M</a:t>
            </a:r>
            <a:r>
              <a:rPr lang="zh-CN" altLang="en-US" sz="2000" b="1">
                <a:latin typeface="Times New Roman" pitchFamily="18" charset="0"/>
              </a:rPr>
              <a:t>转换</a:t>
            </a:r>
            <a:r>
              <a:rPr lang="zh-CN" altLang="en-US" sz="2000" b="1">
                <a:latin typeface="Times New Roman" pitchFamily="18" charset="0"/>
                <a:hlinkClick r:id="rId3"/>
              </a:rPr>
              <a:t>过程演示</a:t>
            </a:r>
            <a:r>
              <a:rPr lang="zh-CN" altLang="en-US" sz="2000" b="1">
                <a:latin typeface="Times New Roman" pitchFamily="18" charset="0"/>
              </a:rPr>
              <a:t>。</a:t>
            </a:r>
          </a:p>
        </p:txBody>
      </p:sp>
      <p:sp>
        <p:nvSpPr>
          <p:cNvPr id="33" name="Oval 20"/>
          <p:cNvSpPr>
            <a:spLocks noChangeArrowheads="1"/>
          </p:cNvSpPr>
          <p:nvPr/>
        </p:nvSpPr>
        <p:spPr bwMode="auto">
          <a:xfrm>
            <a:off x="5532894" y="3005039"/>
            <a:ext cx="501609" cy="35755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CA" altLang="zh-CN"/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5566133" y="3009536"/>
            <a:ext cx="451750" cy="356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kumimoji="0" lang="en-US" altLang="zh-CN" sz="2000" b="1" dirty="0">
                <a:latin typeface="Times New Roman" pitchFamily="18" charset="0"/>
              </a:rPr>
              <a:t>A</a:t>
            </a:r>
          </a:p>
        </p:txBody>
      </p:sp>
      <p:sp>
        <p:nvSpPr>
          <p:cNvPr id="35" name="Text Box 22"/>
          <p:cNvSpPr txBox="1">
            <a:spLocks noChangeArrowheads="1"/>
          </p:cNvSpPr>
          <p:nvPr/>
        </p:nvSpPr>
        <p:spPr bwMode="auto">
          <a:xfrm>
            <a:off x="6185590" y="2850996"/>
            <a:ext cx="519739" cy="380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en-US" altLang="zh-CN" sz="2000" b="1" dirty="0">
                <a:latin typeface="Times New Roman" pitchFamily="18" charset="0"/>
              </a:rPr>
              <a:t>ε</a:t>
            </a:r>
            <a:endParaRPr kumimoji="0" lang="en-US" altLang="zh-CN" sz="2000" b="1" dirty="0">
              <a:latin typeface="Times New Roman" pitchFamily="18" charset="0"/>
            </a:endParaRPr>
          </a:p>
          <a:p>
            <a:pPr algn="just"/>
            <a:endParaRPr kumimoji="0" lang="en-US" altLang="zh-CN" sz="2000" b="1" dirty="0">
              <a:latin typeface="Times New Roman" pitchFamily="18" charset="0"/>
            </a:endParaRPr>
          </a:p>
        </p:txBody>
      </p:sp>
      <p:sp>
        <p:nvSpPr>
          <p:cNvPr id="36" name="Text Box 23"/>
          <p:cNvSpPr txBox="1">
            <a:spLocks noChangeArrowheads="1"/>
          </p:cNvSpPr>
          <p:nvPr/>
        </p:nvSpPr>
        <p:spPr bwMode="auto">
          <a:xfrm>
            <a:off x="7073981" y="2994919"/>
            <a:ext cx="453261" cy="356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kumimoji="0" lang="en-US" altLang="zh-CN" sz="2000" b="1">
                <a:latin typeface="Times New Roman" pitchFamily="18" charset="0"/>
              </a:rPr>
              <a:t>Z</a:t>
            </a:r>
          </a:p>
        </p:txBody>
      </p:sp>
      <p:sp>
        <p:nvSpPr>
          <p:cNvPr id="37" name="Line 24"/>
          <p:cNvSpPr>
            <a:spLocks noChangeShapeType="1"/>
          </p:cNvSpPr>
          <p:nvPr/>
        </p:nvSpPr>
        <p:spPr bwMode="auto">
          <a:xfrm>
            <a:off x="6034503" y="3189440"/>
            <a:ext cx="100623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8" name="Group 25"/>
          <p:cNvGrpSpPr>
            <a:grpSpLocks/>
          </p:cNvGrpSpPr>
          <p:nvPr/>
        </p:nvGrpSpPr>
        <p:grpSpPr bwMode="auto">
          <a:xfrm>
            <a:off x="7040742" y="2975804"/>
            <a:ext cx="569598" cy="409282"/>
            <a:chOff x="6420" y="7778"/>
            <a:chExt cx="510" cy="517"/>
          </a:xfrm>
        </p:grpSpPr>
        <p:sp>
          <p:nvSpPr>
            <p:cNvPr id="39" name="Oval 26"/>
            <p:cNvSpPr>
              <a:spLocks noChangeArrowheads="1"/>
            </p:cNvSpPr>
            <p:nvPr/>
          </p:nvSpPr>
          <p:spPr bwMode="auto">
            <a:xfrm>
              <a:off x="6450" y="7815"/>
              <a:ext cx="450" cy="45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40" name="Oval 27"/>
            <p:cNvSpPr>
              <a:spLocks noChangeArrowheads="1"/>
            </p:cNvSpPr>
            <p:nvPr/>
          </p:nvSpPr>
          <p:spPr bwMode="auto">
            <a:xfrm>
              <a:off x="6420" y="7778"/>
              <a:ext cx="510" cy="517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</p:grpSp>
      <p:sp>
        <p:nvSpPr>
          <p:cNvPr id="41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44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F1B05972-9FE9-48ED-B341-54A3121A0F65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45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304800" y="4178300"/>
            <a:ext cx="8153400" cy="19050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33400" y="4318000"/>
            <a:ext cx="7239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例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3.12 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将下列左线性正规文法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G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转换成等价的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NFA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。 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24000" y="4724400"/>
            <a:ext cx="6172200" cy="917575"/>
            <a:chOff x="-2" y="-2"/>
            <a:chExt cx="1998" cy="67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0" y="0"/>
              <a:ext cx="1994" cy="672"/>
              <a:chOff x="0" y="0"/>
              <a:chExt cx="1994" cy="672"/>
            </a:xfrm>
          </p:grpSpPr>
          <p:sp>
            <p:nvSpPr>
              <p:cNvPr id="40989" name="Rectangle 7"/>
              <p:cNvSpPr>
                <a:spLocks noChangeArrowheads="1"/>
              </p:cNvSpPr>
              <p:nvPr/>
            </p:nvSpPr>
            <p:spPr bwMode="auto">
              <a:xfrm>
                <a:off x="43" y="0"/>
                <a:ext cx="1908" cy="6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just" eaLnBrk="1" hangingPunct="1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en-US" altLang="zh-CN" sz="2200" b="1">
                    <a:latin typeface="宋体" pitchFamily="2" charset="-122"/>
                    <a:ea typeface="宋体" pitchFamily="2" charset="-122"/>
                  </a:rPr>
                  <a:t>G[Z]</a:t>
                </a:r>
                <a:r>
                  <a:rPr lang="zh-CN" altLang="en-US" sz="2200" b="1">
                    <a:latin typeface="宋体" pitchFamily="2" charset="-122"/>
                    <a:ea typeface="宋体" pitchFamily="2" charset="-122"/>
                  </a:rPr>
                  <a:t>：</a:t>
                </a:r>
              </a:p>
              <a:p>
                <a:pPr algn="just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en-US" altLang="zh-CN" sz="2200" b="1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Z→ U0︱V1</a:t>
                </a:r>
                <a:r>
                  <a:rPr lang="zh-CN" altLang="en-US" sz="2200" b="1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，</a:t>
                </a:r>
                <a:r>
                  <a:rPr lang="en-US" altLang="zh-CN" sz="2200" b="1">
                    <a:solidFill>
                      <a:srgbClr val="FF00FF"/>
                    </a:solidFill>
                    <a:latin typeface="宋体" pitchFamily="2" charset="-122"/>
                    <a:ea typeface="宋体" pitchFamily="2" charset="-122"/>
                  </a:rPr>
                  <a:t>U→ Z1 ︱1</a:t>
                </a:r>
                <a:r>
                  <a:rPr lang="zh-CN" altLang="en-US" sz="2200" b="1">
                    <a:solidFill>
                      <a:srgbClr val="FF00FF"/>
                    </a:solidFill>
                    <a:latin typeface="宋体" pitchFamily="2" charset="-122"/>
                    <a:ea typeface="宋体" pitchFamily="2" charset="-122"/>
                  </a:rPr>
                  <a:t>，</a:t>
                </a:r>
                <a:r>
                  <a:rPr lang="en-US" altLang="zh-CN" sz="2200" b="1">
                    <a:solidFill>
                      <a:srgbClr val="CC6600"/>
                    </a:solidFill>
                    <a:latin typeface="宋体" pitchFamily="2" charset="-122"/>
                    <a:ea typeface="宋体" pitchFamily="2" charset="-122"/>
                  </a:rPr>
                  <a:t>V→ Z0 ︱0</a:t>
                </a:r>
                <a:r>
                  <a:rPr lang="en-US" altLang="zh-CN" sz="2200" b="1">
                    <a:latin typeface="宋体" pitchFamily="2" charset="-122"/>
                    <a:ea typeface="宋体" pitchFamily="2" charset="-122"/>
                  </a:rPr>
                  <a:t> </a:t>
                </a:r>
              </a:p>
            </p:txBody>
          </p:sp>
          <p:sp>
            <p:nvSpPr>
              <p:cNvPr id="40990" name="Rectangle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94" cy="672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eaLnBrk="1" hangingPunct="1"/>
                <a:endParaRPr lang="en-CA" altLang="zh-CN" sz="2200"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sp>
          <p:nvSpPr>
            <p:cNvPr id="40988" name="Rectangle 9"/>
            <p:cNvSpPr>
              <a:spLocks noChangeArrowheads="1"/>
            </p:cNvSpPr>
            <p:nvPr/>
          </p:nvSpPr>
          <p:spPr bwMode="auto">
            <a:xfrm>
              <a:off x="-2" y="-2"/>
              <a:ext cx="1998" cy="676"/>
            </a:xfrm>
            <a:prstGeom prst="rect">
              <a:avLst/>
            </a:prstGeom>
            <a:noFill/>
            <a:ln w="6350">
              <a:solidFill>
                <a:srgbClr val="A0A0A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en-CA" altLang="zh-CN" sz="2200">
                <a:latin typeface="宋体" pitchFamily="2" charset="-122"/>
                <a:ea typeface="宋体" pitchFamily="2" charset="-122"/>
              </a:endParaRPr>
            </a:p>
          </p:txBody>
        </p:sp>
      </p:grpSp>
      <p:sp>
        <p:nvSpPr>
          <p:cNvPr id="40966" name="Text Box 10"/>
          <p:cNvSpPr txBox="1">
            <a:spLocks noChangeArrowheads="1"/>
          </p:cNvSpPr>
          <p:nvPr/>
        </p:nvSpPr>
        <p:spPr bwMode="auto">
          <a:xfrm>
            <a:off x="533400" y="228600"/>
            <a:ext cx="5257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左线性正规文法到</a:t>
            </a:r>
            <a:r>
              <a:rPr lang="en-US" altLang="zh-CN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NFA</a:t>
            </a: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转换方法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40967" name="Text Box 11"/>
          <p:cNvSpPr txBox="1">
            <a:spLocks noChangeArrowheads="1"/>
          </p:cNvSpPr>
          <p:nvPr/>
        </p:nvSpPr>
        <p:spPr bwMode="auto">
          <a:xfrm>
            <a:off x="685800" y="1143000"/>
            <a:ext cx="7772400" cy="293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584200"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2200" b="1" dirty="0">
                <a:latin typeface="+mn-ea"/>
                <a:ea typeface="+mn-ea"/>
              </a:rPr>
              <a:t>设左线性正规文法</a:t>
            </a:r>
            <a:r>
              <a:rPr lang="en-US" altLang="zh-CN" sz="2200" b="1" dirty="0">
                <a:latin typeface="+mn-ea"/>
                <a:ea typeface="+mn-ea"/>
              </a:rPr>
              <a:t>G</a:t>
            </a:r>
            <a:r>
              <a:rPr lang="zh-CN" altLang="en-US" sz="2200" b="1" dirty="0">
                <a:latin typeface="+mn-ea"/>
                <a:ea typeface="+mn-ea"/>
              </a:rPr>
              <a:t>＝</a:t>
            </a:r>
            <a:r>
              <a:rPr lang="en-US" altLang="zh-CN" sz="2200" b="1" dirty="0">
                <a:latin typeface="+mn-ea"/>
                <a:ea typeface="+mn-ea"/>
              </a:rPr>
              <a:t>(V</a:t>
            </a:r>
            <a:r>
              <a:rPr lang="en-US" altLang="zh-CN" sz="2200" b="1" baseline="-30000" dirty="0">
                <a:latin typeface="+mn-ea"/>
                <a:ea typeface="+mn-ea"/>
              </a:rPr>
              <a:t>N</a:t>
            </a:r>
            <a:r>
              <a:rPr lang="en-US" altLang="zh-CN" sz="2200" b="1" dirty="0">
                <a:latin typeface="+mn-ea"/>
                <a:ea typeface="+mn-ea"/>
              </a:rPr>
              <a:t>,V</a:t>
            </a:r>
            <a:r>
              <a:rPr lang="en-US" altLang="zh-CN" sz="2200" b="1" baseline="-30000" dirty="0">
                <a:latin typeface="+mn-ea"/>
                <a:ea typeface="+mn-ea"/>
              </a:rPr>
              <a:t>T</a:t>
            </a:r>
            <a:r>
              <a:rPr lang="en-US" altLang="zh-CN" sz="2200" b="1" dirty="0">
                <a:latin typeface="+mn-ea"/>
                <a:ea typeface="+mn-ea"/>
              </a:rPr>
              <a:t>,P,S)</a:t>
            </a:r>
            <a:r>
              <a:rPr lang="zh-CN" altLang="en-US" sz="2200" b="1" dirty="0">
                <a:latin typeface="+mn-ea"/>
                <a:ea typeface="+mn-ea"/>
              </a:rPr>
              <a:t>，则与之等价的</a:t>
            </a:r>
            <a:r>
              <a:rPr lang="en-US" altLang="zh-CN" sz="2200" b="1" dirty="0">
                <a:latin typeface="+mn-ea"/>
                <a:ea typeface="+mn-ea"/>
              </a:rPr>
              <a:t>NFA M</a:t>
            </a:r>
            <a:r>
              <a:rPr lang="zh-CN" altLang="en-US" sz="2200" b="1" dirty="0">
                <a:latin typeface="+mn-ea"/>
                <a:ea typeface="+mn-ea"/>
              </a:rPr>
              <a:t>＝</a:t>
            </a:r>
            <a:r>
              <a:rPr lang="en-US" altLang="zh-CN" sz="2200" b="1" dirty="0">
                <a:latin typeface="+mn-ea"/>
                <a:ea typeface="+mn-ea"/>
              </a:rPr>
              <a:t>(V</a:t>
            </a:r>
            <a:r>
              <a:rPr lang="en-US" altLang="zh-CN" sz="2200" b="1" baseline="-30000" dirty="0">
                <a:latin typeface="+mn-ea"/>
                <a:ea typeface="+mn-ea"/>
              </a:rPr>
              <a:t>N</a:t>
            </a:r>
            <a:r>
              <a:rPr lang="en-US" altLang="zh-CN" sz="2200" b="1" dirty="0">
                <a:latin typeface="+mn-ea"/>
                <a:ea typeface="+mn-ea"/>
              </a:rPr>
              <a:t>∪{A},</a:t>
            </a:r>
            <a:r>
              <a:rPr lang="en-US" altLang="zh-CN" sz="2200" b="1" dirty="0" err="1">
                <a:latin typeface="+mn-ea"/>
                <a:ea typeface="+mn-ea"/>
              </a:rPr>
              <a:t>V</a:t>
            </a:r>
            <a:r>
              <a:rPr lang="en-US" altLang="zh-CN" sz="2200" b="1" baseline="-30000" dirty="0" err="1">
                <a:latin typeface="+mn-ea"/>
                <a:ea typeface="+mn-ea"/>
              </a:rPr>
              <a:t>T</a:t>
            </a:r>
            <a:r>
              <a:rPr lang="en-US" altLang="zh-CN" sz="2200" b="1" dirty="0" err="1">
                <a:latin typeface="+mn-ea"/>
                <a:ea typeface="+mn-ea"/>
              </a:rPr>
              <a:t>,f</a:t>
            </a:r>
            <a:r>
              <a:rPr lang="en-US" altLang="zh-CN" sz="2200" b="1" dirty="0">
                <a:latin typeface="+mn-ea"/>
                <a:ea typeface="+mn-ea"/>
              </a:rPr>
              <a:t>,{A},{S})</a:t>
            </a:r>
            <a:r>
              <a:rPr lang="zh-CN" altLang="en-US" sz="2200" b="1" dirty="0">
                <a:latin typeface="+mn-ea"/>
                <a:ea typeface="+mn-ea"/>
              </a:rPr>
              <a:t>，其中</a:t>
            </a:r>
            <a:r>
              <a:rPr lang="en-US" altLang="zh-CN" sz="2200" b="1" dirty="0">
                <a:latin typeface="+mn-ea"/>
                <a:ea typeface="+mn-ea"/>
              </a:rPr>
              <a:t>V</a:t>
            </a:r>
            <a:r>
              <a:rPr lang="en-US" altLang="zh-CN" sz="2200" b="1" baseline="-30000" dirty="0">
                <a:latin typeface="+mn-ea"/>
                <a:ea typeface="+mn-ea"/>
              </a:rPr>
              <a:t>N</a:t>
            </a:r>
            <a:r>
              <a:rPr lang="en-US" altLang="zh-CN" sz="2200" b="1" dirty="0">
                <a:latin typeface="+mn-ea"/>
                <a:ea typeface="+mn-ea"/>
              </a:rPr>
              <a:t>∩{A}</a:t>
            </a:r>
            <a:r>
              <a:rPr lang="zh-CN" altLang="en-US" sz="2200" b="1" dirty="0">
                <a:latin typeface="+mn-ea"/>
                <a:ea typeface="+mn-ea"/>
              </a:rPr>
              <a:t>＝</a:t>
            </a:r>
            <a:r>
              <a:rPr lang="en-US" altLang="zh-CN" sz="2200" b="1" dirty="0">
                <a:latin typeface="+mn-ea"/>
                <a:ea typeface="+mn-ea"/>
              </a:rPr>
              <a:t>Φ</a:t>
            </a:r>
            <a:r>
              <a:rPr lang="zh-CN" altLang="en-US" sz="2200" b="1" dirty="0">
                <a:latin typeface="+mn-ea"/>
                <a:ea typeface="+mn-ea"/>
              </a:rPr>
              <a:t>，转换函数</a:t>
            </a:r>
            <a:r>
              <a:rPr lang="en-US" altLang="zh-CN" sz="2200" b="1" dirty="0">
                <a:latin typeface="+mn-ea"/>
                <a:ea typeface="+mn-ea"/>
              </a:rPr>
              <a:t>f</a:t>
            </a:r>
            <a:r>
              <a:rPr lang="zh-CN" altLang="en-US" sz="2200" b="1" dirty="0">
                <a:latin typeface="+mn-ea"/>
                <a:ea typeface="+mn-ea"/>
              </a:rPr>
              <a:t>可以由下列方法构造：</a:t>
            </a:r>
          </a:p>
          <a:p>
            <a:pPr algn="l"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200" b="1" dirty="0">
                <a:latin typeface="+mn-ea"/>
                <a:ea typeface="+mn-ea"/>
              </a:rPr>
              <a:t>(1)</a:t>
            </a:r>
            <a:r>
              <a:rPr lang="zh-CN" altLang="en-US" sz="2200" b="1" dirty="0">
                <a:latin typeface="+mn-ea"/>
                <a:ea typeface="+mn-ea"/>
              </a:rPr>
              <a:t> 如果</a:t>
            </a:r>
            <a:r>
              <a:rPr lang="en-US" altLang="zh-CN" sz="2200" b="1" dirty="0" err="1">
                <a:latin typeface="+mn-ea"/>
                <a:ea typeface="+mn-ea"/>
              </a:rPr>
              <a:t>B→a</a:t>
            </a:r>
            <a:r>
              <a:rPr lang="en-US" altLang="zh-CN" sz="2200" b="1" dirty="0">
                <a:latin typeface="+mn-ea"/>
                <a:ea typeface="+mn-ea"/>
              </a:rPr>
              <a:t> ∈P</a:t>
            </a:r>
            <a:r>
              <a:rPr lang="zh-CN" altLang="en-US" sz="2200" b="1" dirty="0">
                <a:latin typeface="+mn-ea"/>
                <a:ea typeface="+mn-ea"/>
              </a:rPr>
              <a:t>，则</a:t>
            </a:r>
            <a:r>
              <a:rPr lang="en-US" altLang="zh-CN" sz="2200" b="1" dirty="0">
                <a:latin typeface="+mn-ea"/>
                <a:ea typeface="+mn-ea"/>
              </a:rPr>
              <a:t>f(A</a:t>
            </a:r>
            <a:r>
              <a:rPr lang="zh-CN" altLang="en-US" sz="2200" b="1" dirty="0">
                <a:latin typeface="+mn-ea"/>
                <a:ea typeface="+mn-ea"/>
              </a:rPr>
              <a:t>， </a:t>
            </a:r>
            <a:r>
              <a:rPr lang="en-US" altLang="zh-CN" sz="2200" b="1" dirty="0">
                <a:latin typeface="+mn-ea"/>
                <a:ea typeface="+mn-ea"/>
              </a:rPr>
              <a:t>a)=B</a:t>
            </a:r>
            <a:r>
              <a:rPr lang="zh-CN" altLang="en-US" sz="2200" b="1" dirty="0">
                <a:latin typeface="+mn-ea"/>
                <a:ea typeface="+mn-ea"/>
              </a:rPr>
              <a:t>；</a:t>
            </a:r>
            <a:endParaRPr lang="en-US" altLang="zh-CN" sz="2200" b="1" dirty="0">
              <a:latin typeface="+mn-ea"/>
              <a:ea typeface="+mn-ea"/>
            </a:endParaRPr>
          </a:p>
          <a:p>
            <a:pPr algn="l"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200" b="1" dirty="0">
                <a:latin typeface="+mn-ea"/>
                <a:ea typeface="+mn-ea"/>
              </a:rPr>
              <a:t>(2) </a:t>
            </a:r>
            <a:r>
              <a:rPr lang="zh-CN" altLang="en-US" sz="2200" b="1" dirty="0">
                <a:latin typeface="+mn-ea"/>
                <a:ea typeface="+mn-ea"/>
              </a:rPr>
              <a:t>如果</a:t>
            </a:r>
            <a:r>
              <a:rPr lang="en-US" altLang="zh-CN" sz="2200" b="1" dirty="0" err="1">
                <a:latin typeface="+mn-ea"/>
                <a:ea typeface="+mn-ea"/>
              </a:rPr>
              <a:t>B→ε∈P</a:t>
            </a:r>
            <a:r>
              <a:rPr lang="zh-CN" altLang="en-US" sz="2200" b="1" dirty="0">
                <a:latin typeface="+mn-ea"/>
                <a:ea typeface="+mn-ea"/>
              </a:rPr>
              <a:t>，则</a:t>
            </a:r>
            <a:r>
              <a:rPr lang="en-US" altLang="zh-CN" sz="2200" b="1" dirty="0">
                <a:latin typeface="+mn-ea"/>
                <a:ea typeface="+mn-ea"/>
              </a:rPr>
              <a:t>f(A</a:t>
            </a:r>
            <a:r>
              <a:rPr lang="zh-CN" altLang="en-US" sz="2200" b="1" dirty="0">
                <a:latin typeface="+mn-ea"/>
                <a:ea typeface="+mn-ea"/>
              </a:rPr>
              <a:t>，</a:t>
            </a:r>
            <a:r>
              <a:rPr lang="en-US" altLang="zh-CN" sz="2200" b="1" dirty="0">
                <a:latin typeface="+mn-ea"/>
                <a:ea typeface="+mn-ea"/>
              </a:rPr>
              <a:t>ε)=B</a:t>
            </a:r>
            <a:r>
              <a:rPr lang="zh-CN" altLang="en-US" sz="2200" b="1" dirty="0">
                <a:latin typeface="+mn-ea"/>
                <a:ea typeface="+mn-ea"/>
              </a:rPr>
              <a:t>；</a:t>
            </a:r>
          </a:p>
          <a:p>
            <a:pPr algn="l"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200" b="1" dirty="0">
                <a:latin typeface="+mn-ea"/>
                <a:ea typeface="+mn-ea"/>
              </a:rPr>
              <a:t>(3) </a:t>
            </a:r>
            <a:r>
              <a:rPr lang="zh-CN" altLang="en-US" sz="2200" b="1" dirty="0">
                <a:latin typeface="+mn-ea"/>
                <a:ea typeface="+mn-ea"/>
              </a:rPr>
              <a:t>如果</a:t>
            </a:r>
            <a:r>
              <a:rPr lang="en-US" altLang="zh-CN" sz="2200" b="1" dirty="0" err="1">
                <a:latin typeface="+mn-ea"/>
                <a:ea typeface="+mn-ea"/>
              </a:rPr>
              <a:t>B→Ca∈P</a:t>
            </a:r>
            <a:r>
              <a:rPr lang="zh-CN" altLang="en-US" sz="2200" b="1" dirty="0">
                <a:latin typeface="+mn-ea"/>
                <a:ea typeface="+mn-ea"/>
              </a:rPr>
              <a:t>，则</a:t>
            </a:r>
            <a:r>
              <a:rPr lang="en-US" altLang="zh-CN" sz="2200" b="1" dirty="0">
                <a:latin typeface="+mn-ea"/>
                <a:ea typeface="+mn-ea"/>
              </a:rPr>
              <a:t>f(C</a:t>
            </a:r>
            <a:r>
              <a:rPr lang="zh-CN" altLang="en-US" sz="2200" b="1" dirty="0">
                <a:latin typeface="+mn-ea"/>
                <a:ea typeface="+mn-ea"/>
              </a:rPr>
              <a:t>， </a:t>
            </a:r>
            <a:r>
              <a:rPr lang="en-US" altLang="zh-CN" sz="2200" b="1" dirty="0">
                <a:latin typeface="+mn-ea"/>
                <a:ea typeface="+mn-ea"/>
              </a:rPr>
              <a:t>a)=B</a:t>
            </a:r>
            <a:r>
              <a:rPr lang="zh-CN" altLang="en-US" sz="2200" b="1" dirty="0">
                <a:latin typeface="+mn-ea"/>
                <a:ea typeface="+mn-ea"/>
              </a:rPr>
              <a:t>。 </a:t>
            </a:r>
          </a:p>
        </p:txBody>
      </p:sp>
      <p:sp>
        <p:nvSpPr>
          <p:cNvPr id="40968" name="Rectangle 32"/>
          <p:cNvSpPr>
            <a:spLocks noChangeArrowheads="1"/>
          </p:cNvSpPr>
          <p:nvPr/>
        </p:nvSpPr>
        <p:spPr bwMode="auto">
          <a:xfrm>
            <a:off x="1981200" y="5638800"/>
            <a:ext cx="529664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左线性正规文法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G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到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NFA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转换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  <a:hlinkClick r:id="rId3"/>
              </a:rPr>
              <a:t>过程演示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。</a:t>
            </a:r>
          </a:p>
        </p:txBody>
      </p:sp>
      <p:sp>
        <p:nvSpPr>
          <p:cNvPr id="40973" name="Oval 47"/>
          <p:cNvSpPr>
            <a:spLocks noChangeArrowheads="1"/>
          </p:cNvSpPr>
          <p:nvPr/>
        </p:nvSpPr>
        <p:spPr bwMode="auto">
          <a:xfrm>
            <a:off x="6157912" y="3651250"/>
            <a:ext cx="471488" cy="36512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CA" altLang="zh-CN"/>
          </a:p>
        </p:txBody>
      </p:sp>
      <p:sp>
        <p:nvSpPr>
          <p:cNvPr id="40974" name="Text Box 46"/>
          <p:cNvSpPr txBox="1">
            <a:spLocks noChangeArrowheads="1"/>
          </p:cNvSpPr>
          <p:nvPr/>
        </p:nvSpPr>
        <p:spPr bwMode="auto">
          <a:xfrm>
            <a:off x="6189662" y="3656013"/>
            <a:ext cx="42545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2000" b="1">
                <a:latin typeface="Times New Roman" pitchFamily="18" charset="0"/>
              </a:rPr>
              <a:t>C</a:t>
            </a:r>
          </a:p>
          <a:p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0975" name="Text Box 45"/>
          <p:cNvSpPr txBox="1">
            <a:spLocks noChangeArrowheads="1"/>
          </p:cNvSpPr>
          <p:nvPr/>
        </p:nvSpPr>
        <p:spPr bwMode="auto">
          <a:xfrm>
            <a:off x="6802437" y="3516313"/>
            <a:ext cx="4873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2000" b="1">
                <a:latin typeface="宋体" charset="-122"/>
              </a:rPr>
              <a:t>a</a:t>
            </a:r>
            <a:endParaRPr lang="en-US" altLang="zh-CN" sz="2000" b="1"/>
          </a:p>
          <a:p>
            <a:r>
              <a:rPr lang="en-US" altLang="zh-CN" sz="2000" b="1">
                <a:latin typeface="Times New Roman" pitchFamily="18" charset="0"/>
              </a:rPr>
              <a:t> </a:t>
            </a:r>
          </a:p>
          <a:p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0976" name="Oval 44"/>
          <p:cNvSpPr>
            <a:spLocks noChangeArrowheads="1"/>
          </p:cNvSpPr>
          <p:nvPr/>
        </p:nvSpPr>
        <p:spPr bwMode="auto">
          <a:xfrm>
            <a:off x="7605712" y="3660775"/>
            <a:ext cx="471488" cy="36512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CA" altLang="zh-CN"/>
          </a:p>
        </p:txBody>
      </p:sp>
      <p:sp>
        <p:nvSpPr>
          <p:cNvPr id="40977" name="Text Box 43"/>
          <p:cNvSpPr txBox="1">
            <a:spLocks noChangeArrowheads="1"/>
          </p:cNvSpPr>
          <p:nvPr/>
        </p:nvSpPr>
        <p:spPr bwMode="auto">
          <a:xfrm>
            <a:off x="7605712" y="3676650"/>
            <a:ext cx="423863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2000" b="1">
                <a:latin typeface="Times New Roman" pitchFamily="18" charset="0"/>
              </a:rPr>
              <a:t>B</a:t>
            </a:r>
          </a:p>
          <a:p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0978" name="Line 42"/>
          <p:cNvSpPr>
            <a:spLocks noChangeShapeType="1"/>
          </p:cNvSpPr>
          <p:nvPr/>
        </p:nvSpPr>
        <p:spPr bwMode="auto">
          <a:xfrm>
            <a:off x="6629399" y="3840163"/>
            <a:ext cx="9445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9" name="Oval 41"/>
          <p:cNvSpPr>
            <a:spLocks noChangeArrowheads="1"/>
          </p:cNvSpPr>
          <p:nvPr/>
        </p:nvSpPr>
        <p:spPr bwMode="auto">
          <a:xfrm>
            <a:off x="7605712" y="2443163"/>
            <a:ext cx="471488" cy="36512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CA" altLang="zh-CN"/>
          </a:p>
        </p:txBody>
      </p:sp>
      <p:sp>
        <p:nvSpPr>
          <p:cNvPr id="40980" name="Text Box 40"/>
          <p:cNvSpPr txBox="1">
            <a:spLocks noChangeArrowheads="1"/>
          </p:cNvSpPr>
          <p:nvPr/>
        </p:nvSpPr>
        <p:spPr bwMode="auto">
          <a:xfrm>
            <a:off x="7637462" y="2447925"/>
            <a:ext cx="423863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2000" b="1">
                <a:latin typeface="Times New Roman" pitchFamily="18" charset="0"/>
              </a:rPr>
              <a:t>B</a:t>
            </a:r>
          </a:p>
          <a:p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0981" name="Text Box 39"/>
          <p:cNvSpPr txBox="1">
            <a:spLocks noChangeArrowheads="1"/>
          </p:cNvSpPr>
          <p:nvPr/>
        </p:nvSpPr>
        <p:spPr bwMode="auto">
          <a:xfrm>
            <a:off x="6813549" y="2286000"/>
            <a:ext cx="4873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2000" b="1">
                <a:latin typeface="宋体" charset="-122"/>
              </a:rPr>
              <a:t>a</a:t>
            </a:r>
            <a:endParaRPr lang="en-US" altLang="zh-CN" sz="2000" b="1"/>
          </a:p>
          <a:p>
            <a:r>
              <a:rPr lang="en-US" altLang="zh-CN" sz="2000" b="1">
                <a:latin typeface="Times New Roman" pitchFamily="18" charset="0"/>
              </a:rPr>
              <a:t> </a:t>
            </a:r>
          </a:p>
          <a:p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0982" name="Line 38"/>
          <p:cNvSpPr>
            <a:spLocks noChangeShapeType="1"/>
          </p:cNvSpPr>
          <p:nvPr/>
        </p:nvSpPr>
        <p:spPr bwMode="auto">
          <a:xfrm>
            <a:off x="6624636" y="2630488"/>
            <a:ext cx="9445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4" name="Oval 36"/>
          <p:cNvSpPr>
            <a:spLocks noChangeArrowheads="1"/>
          </p:cNvSpPr>
          <p:nvPr/>
        </p:nvSpPr>
        <p:spPr bwMode="auto">
          <a:xfrm>
            <a:off x="6127749" y="2470150"/>
            <a:ext cx="473075" cy="36512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CA" altLang="zh-CN"/>
          </a:p>
        </p:txBody>
      </p:sp>
      <p:sp>
        <p:nvSpPr>
          <p:cNvPr id="40985" name="Text Box 35"/>
          <p:cNvSpPr txBox="1">
            <a:spLocks noChangeArrowheads="1"/>
          </p:cNvSpPr>
          <p:nvPr/>
        </p:nvSpPr>
        <p:spPr bwMode="auto">
          <a:xfrm>
            <a:off x="6143624" y="2463800"/>
            <a:ext cx="423863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2000" b="1">
                <a:latin typeface="Times New Roman" pitchFamily="18" charset="0"/>
              </a:rPr>
              <a:t>A</a:t>
            </a:r>
          </a:p>
          <a:p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0986" name="Text Box 34"/>
          <p:cNvSpPr txBox="1">
            <a:spLocks noChangeArrowheads="1"/>
          </p:cNvSpPr>
          <p:nvPr/>
        </p:nvSpPr>
        <p:spPr bwMode="auto">
          <a:xfrm rot="18838856">
            <a:off x="5873749" y="2194093"/>
            <a:ext cx="53498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2000" b="1">
                <a:latin typeface="Times New Roman" pitchFamily="18" charset="0"/>
                <a:sym typeface="Symbol" pitchFamily="18" charset="2"/>
              </a:rPr>
              <a:t></a:t>
            </a:r>
            <a:endParaRPr lang="en-US" altLang="zh-CN" sz="2000" b="1"/>
          </a:p>
          <a:p>
            <a:endParaRPr lang="en-US" altLang="zh-CN" sz="2000" b="1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32" name="Oval 41"/>
          <p:cNvSpPr>
            <a:spLocks noChangeArrowheads="1"/>
          </p:cNvSpPr>
          <p:nvPr/>
        </p:nvSpPr>
        <p:spPr bwMode="auto">
          <a:xfrm>
            <a:off x="7605712" y="2976563"/>
            <a:ext cx="471488" cy="36512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CA" altLang="zh-CN"/>
          </a:p>
        </p:txBody>
      </p:sp>
      <p:sp>
        <p:nvSpPr>
          <p:cNvPr id="33" name="Text Box 40"/>
          <p:cNvSpPr txBox="1">
            <a:spLocks noChangeArrowheads="1"/>
          </p:cNvSpPr>
          <p:nvPr/>
        </p:nvSpPr>
        <p:spPr bwMode="auto">
          <a:xfrm>
            <a:off x="7637462" y="2981325"/>
            <a:ext cx="423863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2000" b="1">
                <a:latin typeface="Times New Roman" pitchFamily="18" charset="0"/>
              </a:rPr>
              <a:t>B</a:t>
            </a:r>
          </a:p>
          <a:p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34" name="Text Box 39"/>
          <p:cNvSpPr txBox="1">
            <a:spLocks noChangeArrowheads="1"/>
          </p:cNvSpPr>
          <p:nvPr/>
        </p:nvSpPr>
        <p:spPr bwMode="auto">
          <a:xfrm>
            <a:off x="6813549" y="2819400"/>
            <a:ext cx="4873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2000" b="1" dirty="0">
                <a:latin typeface="+mn-ea"/>
              </a:rPr>
              <a:t>ε</a:t>
            </a:r>
            <a:endParaRPr lang="en-US" altLang="zh-CN" sz="2000" b="1" dirty="0"/>
          </a:p>
          <a:p>
            <a:r>
              <a:rPr lang="en-US" altLang="zh-CN" sz="2000" b="1" dirty="0">
                <a:latin typeface="Times New Roman" pitchFamily="18" charset="0"/>
              </a:rPr>
              <a:t> </a:t>
            </a:r>
          </a:p>
          <a:p>
            <a:endParaRPr lang="en-US" altLang="zh-CN" sz="2000" b="1" dirty="0">
              <a:latin typeface="Times New Roman" pitchFamily="18" charset="0"/>
            </a:endParaRPr>
          </a:p>
        </p:txBody>
      </p:sp>
      <p:sp>
        <p:nvSpPr>
          <p:cNvPr id="35" name="Line 38"/>
          <p:cNvSpPr>
            <a:spLocks noChangeShapeType="1"/>
          </p:cNvSpPr>
          <p:nvPr/>
        </p:nvSpPr>
        <p:spPr bwMode="auto">
          <a:xfrm>
            <a:off x="6624636" y="3163888"/>
            <a:ext cx="9445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Oval 36"/>
          <p:cNvSpPr>
            <a:spLocks noChangeArrowheads="1"/>
          </p:cNvSpPr>
          <p:nvPr/>
        </p:nvSpPr>
        <p:spPr bwMode="auto">
          <a:xfrm>
            <a:off x="6127749" y="3003550"/>
            <a:ext cx="473075" cy="36512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CA" altLang="zh-CN"/>
          </a:p>
        </p:txBody>
      </p:sp>
      <p:sp>
        <p:nvSpPr>
          <p:cNvPr id="37" name="Text Box 35"/>
          <p:cNvSpPr txBox="1">
            <a:spLocks noChangeArrowheads="1"/>
          </p:cNvSpPr>
          <p:nvPr/>
        </p:nvSpPr>
        <p:spPr bwMode="auto">
          <a:xfrm>
            <a:off x="6143624" y="2997200"/>
            <a:ext cx="423863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2000" b="1">
                <a:latin typeface="Times New Roman" pitchFamily="18" charset="0"/>
              </a:rPr>
              <a:t>A</a:t>
            </a:r>
          </a:p>
          <a:p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38" name="Text Box 34"/>
          <p:cNvSpPr txBox="1">
            <a:spLocks noChangeArrowheads="1"/>
          </p:cNvSpPr>
          <p:nvPr/>
        </p:nvSpPr>
        <p:spPr bwMode="auto">
          <a:xfrm rot="18838856">
            <a:off x="5873749" y="2727493"/>
            <a:ext cx="53498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2000" b="1">
                <a:latin typeface="Times New Roman" pitchFamily="18" charset="0"/>
                <a:sym typeface="Symbol" pitchFamily="18" charset="2"/>
              </a:rPr>
              <a:t></a:t>
            </a:r>
            <a:endParaRPr lang="en-US" altLang="zh-CN" sz="2000" b="1"/>
          </a:p>
          <a:p>
            <a:endParaRPr lang="en-US" altLang="zh-CN" sz="2000" b="1">
              <a:latin typeface="Times New Roman" pitchFamily="18" charset="0"/>
              <a:sym typeface="Symbol" pitchFamily="18" charset="2"/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54"/>
          <p:cNvSpPr>
            <a:spLocks noChangeArrowheads="1"/>
          </p:cNvSpPr>
          <p:nvPr/>
        </p:nvSpPr>
        <p:spPr bwMode="auto">
          <a:xfrm>
            <a:off x="304800" y="3733800"/>
            <a:ext cx="8153400" cy="22860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sp>
        <p:nvSpPr>
          <p:cNvPr id="41988" name="Text Box 2"/>
          <p:cNvSpPr txBox="1">
            <a:spLocks noChangeArrowheads="1"/>
          </p:cNvSpPr>
          <p:nvPr/>
        </p:nvSpPr>
        <p:spPr bwMode="auto">
          <a:xfrm>
            <a:off x="304800" y="314980"/>
            <a:ext cx="5181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DFA</a:t>
            </a: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到右线性正规文法转换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41989" name="Text Box 3"/>
          <p:cNvSpPr txBox="1">
            <a:spLocks noChangeArrowheads="1"/>
          </p:cNvSpPr>
          <p:nvPr/>
        </p:nvSpPr>
        <p:spPr bwMode="auto">
          <a:xfrm>
            <a:off x="685800" y="877888"/>
            <a:ext cx="7848600" cy="158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      设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DFA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(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K,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,f,S,Z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，则与之等价的右线性正规文法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G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(K,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,P,S)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，其中规则集转换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P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可以由下列方法构造：</a:t>
            </a:r>
          </a:p>
          <a:p>
            <a:pPr algn="l" eaLnBrk="1" hangingPunct="1">
              <a:spcBef>
                <a:spcPct val="2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(1)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如果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f(B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a)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C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 则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B→aC∈P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200" b="1" dirty="0">
              <a:latin typeface="宋体" pitchFamily="2" charset="-122"/>
              <a:ea typeface="宋体" pitchFamily="2" charset="-122"/>
            </a:endParaRPr>
          </a:p>
          <a:p>
            <a:pPr algn="l" eaLnBrk="1" hangingPunct="1">
              <a:spcBef>
                <a:spcPct val="2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(2)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对接收状态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∈Z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  增加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S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→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ε</a:t>
            </a:r>
            <a:endParaRPr lang="en-US" altLang="zh-CN" sz="2200" b="1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979613" y="2509838"/>
            <a:ext cx="6697662" cy="990600"/>
            <a:chOff x="3945" y="5483"/>
            <a:chExt cx="5942" cy="1387"/>
          </a:xfrm>
        </p:grpSpPr>
        <p:sp>
          <p:nvSpPr>
            <p:cNvPr id="42021" name="AutoShape 5"/>
            <p:cNvSpPr>
              <a:spLocks noChangeArrowheads="1"/>
            </p:cNvSpPr>
            <p:nvPr/>
          </p:nvSpPr>
          <p:spPr bwMode="auto">
            <a:xfrm>
              <a:off x="6102" y="6440"/>
              <a:ext cx="540" cy="312"/>
            </a:xfrm>
            <a:prstGeom prst="rightArrow">
              <a:avLst>
                <a:gd name="adj1" fmla="val 50000"/>
                <a:gd name="adj2" fmla="val 43269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42022" name="Text Box 6"/>
            <p:cNvSpPr txBox="1">
              <a:spLocks noChangeArrowheads="1"/>
            </p:cNvSpPr>
            <p:nvPr/>
          </p:nvSpPr>
          <p:spPr bwMode="auto">
            <a:xfrm>
              <a:off x="6689" y="6390"/>
              <a:ext cx="1409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B→aC</a:t>
              </a:r>
            </a:p>
            <a:p>
              <a:pPr algn="ctr"/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42023" name="AutoShape 7"/>
            <p:cNvSpPr>
              <a:spLocks noChangeArrowheads="1"/>
            </p:cNvSpPr>
            <p:nvPr/>
          </p:nvSpPr>
          <p:spPr bwMode="auto">
            <a:xfrm>
              <a:off x="6087" y="5687"/>
              <a:ext cx="540" cy="312"/>
            </a:xfrm>
            <a:prstGeom prst="rightArrow">
              <a:avLst>
                <a:gd name="adj1" fmla="val 50000"/>
                <a:gd name="adj2" fmla="val 43269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42024" name="Oval 8"/>
            <p:cNvSpPr>
              <a:spLocks noChangeArrowheads="1"/>
            </p:cNvSpPr>
            <p:nvPr/>
          </p:nvSpPr>
          <p:spPr bwMode="auto">
            <a:xfrm>
              <a:off x="3945" y="6414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42025" name="Text Box 9"/>
            <p:cNvSpPr txBox="1">
              <a:spLocks noChangeArrowheads="1"/>
            </p:cNvSpPr>
            <p:nvPr/>
          </p:nvSpPr>
          <p:spPr bwMode="auto">
            <a:xfrm>
              <a:off x="3975" y="6420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42026" name="Text Box 10"/>
            <p:cNvSpPr txBox="1">
              <a:spLocks noChangeArrowheads="1"/>
            </p:cNvSpPr>
            <p:nvPr/>
          </p:nvSpPr>
          <p:spPr bwMode="auto">
            <a:xfrm>
              <a:off x="4560" y="6246"/>
              <a:ext cx="465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a</a:t>
              </a:r>
            </a:p>
            <a:p>
              <a:pPr algn="ctr"/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42027" name="Oval 11"/>
            <p:cNvSpPr>
              <a:spLocks noChangeArrowheads="1"/>
            </p:cNvSpPr>
            <p:nvPr/>
          </p:nvSpPr>
          <p:spPr bwMode="auto">
            <a:xfrm>
              <a:off x="5355" y="6396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42028" name="Text Box 12"/>
            <p:cNvSpPr txBox="1">
              <a:spLocks noChangeArrowheads="1"/>
            </p:cNvSpPr>
            <p:nvPr/>
          </p:nvSpPr>
          <p:spPr bwMode="auto">
            <a:xfrm>
              <a:off x="5385" y="6402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42029" name="Line 13"/>
            <p:cNvSpPr>
              <a:spLocks noChangeShapeType="1"/>
            </p:cNvSpPr>
            <p:nvPr/>
          </p:nvSpPr>
          <p:spPr bwMode="auto">
            <a:xfrm>
              <a:off x="4425" y="6647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0" name="Oval 14"/>
            <p:cNvSpPr>
              <a:spLocks noChangeArrowheads="1"/>
            </p:cNvSpPr>
            <p:nvPr/>
          </p:nvSpPr>
          <p:spPr bwMode="auto">
            <a:xfrm>
              <a:off x="3960" y="5642"/>
              <a:ext cx="450" cy="4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CA" altLang="zh-CN"/>
            </a:p>
          </p:txBody>
        </p:sp>
        <p:sp>
          <p:nvSpPr>
            <p:cNvPr id="42031" name="Text Box 15"/>
            <p:cNvSpPr txBox="1">
              <a:spLocks noChangeArrowheads="1"/>
            </p:cNvSpPr>
            <p:nvPr/>
          </p:nvSpPr>
          <p:spPr bwMode="auto">
            <a:xfrm>
              <a:off x="3990" y="5648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42032" name="Text Box 16"/>
            <p:cNvSpPr txBox="1">
              <a:spLocks noChangeArrowheads="1"/>
            </p:cNvSpPr>
            <p:nvPr/>
          </p:nvSpPr>
          <p:spPr bwMode="auto">
            <a:xfrm>
              <a:off x="4585" y="5483"/>
              <a:ext cx="410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a</a:t>
              </a:r>
            </a:p>
            <a:p>
              <a:pPr algn="ctr"/>
              <a:endParaRPr kumimoji="0" lang="en-US" altLang="zh-CN" sz="2000" b="1">
                <a:latin typeface="Times New Roman" pitchFamily="18" charset="0"/>
              </a:endParaRPr>
            </a:p>
          </p:txBody>
        </p:sp>
        <p:sp>
          <p:nvSpPr>
            <p:cNvPr id="42033" name="Text Box 17"/>
            <p:cNvSpPr txBox="1">
              <a:spLocks noChangeArrowheads="1"/>
            </p:cNvSpPr>
            <p:nvPr/>
          </p:nvSpPr>
          <p:spPr bwMode="auto">
            <a:xfrm>
              <a:off x="5340" y="5630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42034" name="Line 18"/>
            <p:cNvSpPr>
              <a:spLocks noChangeShapeType="1"/>
            </p:cNvSpPr>
            <p:nvPr/>
          </p:nvSpPr>
          <p:spPr bwMode="auto">
            <a:xfrm>
              <a:off x="4410" y="5875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" name="Group 19"/>
            <p:cNvGrpSpPr>
              <a:grpSpLocks/>
            </p:cNvGrpSpPr>
            <p:nvPr/>
          </p:nvGrpSpPr>
          <p:grpSpPr bwMode="auto">
            <a:xfrm>
              <a:off x="5310" y="5606"/>
              <a:ext cx="510" cy="517"/>
              <a:chOff x="6420" y="7778"/>
              <a:chExt cx="510" cy="517"/>
            </a:xfrm>
          </p:grpSpPr>
          <p:sp>
            <p:nvSpPr>
              <p:cNvPr id="42037" name="Oval 20"/>
              <p:cNvSpPr>
                <a:spLocks noChangeArrowheads="1"/>
              </p:cNvSpPr>
              <p:nvPr/>
            </p:nvSpPr>
            <p:spPr bwMode="auto">
              <a:xfrm>
                <a:off x="6450" y="7815"/>
                <a:ext cx="450" cy="453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CA" altLang="zh-CN"/>
              </a:p>
            </p:txBody>
          </p:sp>
          <p:sp>
            <p:nvSpPr>
              <p:cNvPr id="42038" name="Oval 21"/>
              <p:cNvSpPr>
                <a:spLocks noChangeArrowheads="1"/>
              </p:cNvSpPr>
              <p:nvPr/>
            </p:nvSpPr>
            <p:spPr bwMode="auto">
              <a:xfrm>
                <a:off x="6420" y="7778"/>
                <a:ext cx="510" cy="517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CA" altLang="zh-CN"/>
              </a:p>
            </p:txBody>
          </p:sp>
        </p:grpSp>
        <p:sp>
          <p:nvSpPr>
            <p:cNvPr id="42036" name="Text Box 22"/>
            <p:cNvSpPr txBox="1">
              <a:spLocks noChangeArrowheads="1"/>
            </p:cNvSpPr>
            <p:nvPr/>
          </p:nvSpPr>
          <p:spPr bwMode="auto">
            <a:xfrm>
              <a:off x="6704" y="5595"/>
              <a:ext cx="3183" cy="4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 dirty="0" err="1">
                  <a:latin typeface="Times New Roman" pitchFamily="18" charset="0"/>
                </a:rPr>
                <a:t>B→aC</a:t>
              </a:r>
              <a:r>
                <a:rPr kumimoji="0" lang="en-US" altLang="zh-CN" sz="2000" b="1" dirty="0">
                  <a:latin typeface="Times New Roman" pitchFamily="18" charset="0"/>
                </a:rPr>
                <a:t>  </a:t>
              </a:r>
              <a:r>
                <a:rPr kumimoji="0" lang="zh-CN" altLang="en-US" sz="2000" b="1" dirty="0">
                  <a:latin typeface="Times New Roman" pitchFamily="18" charset="0"/>
                </a:rPr>
                <a:t>再加</a:t>
              </a:r>
              <a:r>
                <a:rPr kumimoji="0" lang="en-US" altLang="zh-CN" sz="2000" b="1" dirty="0" err="1">
                  <a:latin typeface="Times New Roman" pitchFamily="18" charset="0"/>
                </a:rPr>
                <a:t>B</a:t>
              </a:r>
              <a:r>
                <a:rPr lang="en-US" altLang="zh-CN" sz="2000" b="1" dirty="0" err="1">
                  <a:latin typeface="Times New Roman" pitchFamily="18" charset="0"/>
                  <a:sym typeface="Symbol" pitchFamily="18" charset="2"/>
                </a:rPr>
                <a:t>→a</a:t>
              </a:r>
              <a:r>
                <a:rPr lang="zh-CN" altLang="en-US" sz="2000" b="1" dirty="0">
                  <a:latin typeface="Times New Roman" pitchFamily="18" charset="0"/>
                </a:rPr>
                <a:t>或</a:t>
              </a:r>
              <a:r>
                <a:rPr kumimoji="0" lang="en-US" altLang="zh-CN" sz="2000" b="1" dirty="0">
                  <a:latin typeface="Times New Roman" pitchFamily="18" charset="0"/>
                </a:rPr>
                <a:t>  </a:t>
              </a:r>
              <a:r>
                <a:rPr kumimoji="0" lang="en-US" altLang="zh-CN" sz="2000" b="1" dirty="0" err="1">
                  <a:latin typeface="Times New Roman" pitchFamily="18" charset="0"/>
                </a:rPr>
                <a:t>C</a:t>
              </a:r>
              <a:r>
                <a:rPr lang="en-US" altLang="zh-CN" sz="2000" b="1" dirty="0" err="1">
                  <a:latin typeface="Times New Roman" pitchFamily="18" charset="0"/>
                  <a:sym typeface="Symbol" pitchFamily="18" charset="2"/>
                </a:rPr>
                <a:t>→</a:t>
              </a:r>
              <a:r>
                <a:rPr lang="en-US" altLang="zh-CN" sz="2000" b="1" dirty="0" err="1">
                  <a:latin typeface="Times New Roman" pitchFamily="18" charset="0"/>
                </a:rPr>
                <a:t>ε</a:t>
              </a:r>
              <a:endParaRPr kumimoji="0" lang="en-US" altLang="zh-CN" sz="2000" b="1" dirty="0">
                <a:latin typeface="Times New Roman" pitchFamily="18" charset="0"/>
              </a:endParaRPr>
            </a:p>
            <a:p>
              <a:pPr algn="ctr"/>
              <a:endParaRPr kumimoji="0" lang="en-US" altLang="zh-CN" sz="2000" b="1" dirty="0">
                <a:latin typeface="Times New Roman" pitchFamily="18" charset="0"/>
              </a:endParaRPr>
            </a:p>
          </p:txBody>
        </p:sp>
      </p:grpSp>
      <p:sp>
        <p:nvSpPr>
          <p:cNvPr id="41991" name="Text Box 23"/>
          <p:cNvSpPr txBox="1">
            <a:spLocks noChangeArrowheads="1"/>
          </p:cNvSpPr>
          <p:nvPr/>
        </p:nvSpPr>
        <p:spPr bwMode="auto">
          <a:xfrm>
            <a:off x="381000" y="3736975"/>
            <a:ext cx="7924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1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3.13 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将下列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DFA M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转换成等价的右线性正规文法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G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。 </a:t>
            </a: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457200" y="4343400"/>
            <a:ext cx="2819400" cy="1524000"/>
            <a:chOff x="3420" y="12936"/>
            <a:chExt cx="4260" cy="2097"/>
          </a:xfrm>
        </p:grpSpPr>
        <p:grpSp>
          <p:nvGrpSpPr>
            <p:cNvPr id="5" name="Group 25"/>
            <p:cNvGrpSpPr>
              <a:grpSpLocks/>
            </p:cNvGrpSpPr>
            <p:nvPr/>
          </p:nvGrpSpPr>
          <p:grpSpPr bwMode="auto">
            <a:xfrm>
              <a:off x="5400" y="12954"/>
              <a:ext cx="450" cy="474"/>
              <a:chOff x="4453" y="12919"/>
              <a:chExt cx="450" cy="474"/>
            </a:xfrm>
          </p:grpSpPr>
          <p:sp>
            <p:nvSpPr>
              <p:cNvPr id="42019" name="Oval 26"/>
              <p:cNvSpPr>
                <a:spLocks noChangeArrowheads="1"/>
              </p:cNvSpPr>
              <p:nvPr/>
            </p:nvSpPr>
            <p:spPr bwMode="auto">
              <a:xfrm>
                <a:off x="4453" y="12919"/>
                <a:ext cx="450" cy="45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CA" altLang="zh-CN"/>
              </a:p>
            </p:txBody>
          </p:sp>
          <p:sp>
            <p:nvSpPr>
              <p:cNvPr id="42020" name="Text Box 27"/>
              <p:cNvSpPr txBox="1">
                <a:spLocks noChangeArrowheads="1"/>
              </p:cNvSpPr>
              <p:nvPr/>
            </p:nvSpPr>
            <p:spPr bwMode="auto">
              <a:xfrm>
                <a:off x="4470" y="12943"/>
                <a:ext cx="405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kumimoji="0" lang="en-US" altLang="zh-CN" sz="2000" b="1">
                    <a:solidFill>
                      <a:srgbClr val="FF00FF"/>
                    </a:solidFill>
                    <a:latin typeface="Times New Roman" pitchFamily="18" charset="0"/>
                  </a:rPr>
                  <a:t>U</a:t>
                </a:r>
              </a:p>
            </p:txBody>
          </p:sp>
        </p:grpSp>
        <p:grpSp>
          <p:nvGrpSpPr>
            <p:cNvPr id="6" name="Group 28"/>
            <p:cNvGrpSpPr>
              <a:grpSpLocks/>
            </p:cNvGrpSpPr>
            <p:nvPr/>
          </p:nvGrpSpPr>
          <p:grpSpPr bwMode="auto">
            <a:xfrm>
              <a:off x="5445" y="14526"/>
              <a:ext cx="450" cy="493"/>
              <a:chOff x="4425" y="14526"/>
              <a:chExt cx="450" cy="493"/>
            </a:xfrm>
          </p:grpSpPr>
          <p:sp>
            <p:nvSpPr>
              <p:cNvPr id="42017" name="Oval 29"/>
              <p:cNvSpPr>
                <a:spLocks noChangeArrowheads="1"/>
              </p:cNvSpPr>
              <p:nvPr/>
            </p:nvSpPr>
            <p:spPr bwMode="auto">
              <a:xfrm>
                <a:off x="4425" y="14526"/>
                <a:ext cx="450" cy="45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CA" altLang="zh-CN"/>
              </a:p>
            </p:txBody>
          </p:sp>
          <p:sp>
            <p:nvSpPr>
              <p:cNvPr id="42018" name="Text Box 30"/>
              <p:cNvSpPr txBox="1">
                <a:spLocks noChangeArrowheads="1"/>
              </p:cNvSpPr>
              <p:nvPr/>
            </p:nvSpPr>
            <p:spPr bwMode="auto">
              <a:xfrm>
                <a:off x="4438" y="14569"/>
                <a:ext cx="405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kumimoji="0" lang="en-US" altLang="zh-CN" sz="2000" b="1">
                    <a:solidFill>
                      <a:srgbClr val="00FFFF"/>
                    </a:solidFill>
                    <a:latin typeface="Times New Roman" pitchFamily="18" charset="0"/>
                  </a:rPr>
                  <a:t>V</a:t>
                </a:r>
              </a:p>
            </p:txBody>
          </p:sp>
        </p:grpSp>
        <p:grpSp>
          <p:nvGrpSpPr>
            <p:cNvPr id="7" name="Group 31"/>
            <p:cNvGrpSpPr>
              <a:grpSpLocks/>
            </p:cNvGrpSpPr>
            <p:nvPr/>
          </p:nvGrpSpPr>
          <p:grpSpPr bwMode="auto">
            <a:xfrm>
              <a:off x="7157" y="13710"/>
              <a:ext cx="523" cy="517"/>
              <a:chOff x="6129" y="13710"/>
              <a:chExt cx="523" cy="517"/>
            </a:xfrm>
          </p:grpSpPr>
          <p:sp>
            <p:nvSpPr>
              <p:cNvPr id="42014" name="Oval 32"/>
              <p:cNvSpPr>
                <a:spLocks noChangeArrowheads="1"/>
              </p:cNvSpPr>
              <p:nvPr/>
            </p:nvSpPr>
            <p:spPr bwMode="auto">
              <a:xfrm>
                <a:off x="6159" y="13747"/>
                <a:ext cx="450" cy="45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CA" altLang="zh-CN"/>
              </a:p>
            </p:txBody>
          </p:sp>
          <p:sp>
            <p:nvSpPr>
              <p:cNvPr id="42015" name="Oval 33"/>
              <p:cNvSpPr>
                <a:spLocks noChangeArrowheads="1"/>
              </p:cNvSpPr>
              <p:nvPr/>
            </p:nvSpPr>
            <p:spPr bwMode="auto">
              <a:xfrm>
                <a:off x="6129" y="13710"/>
                <a:ext cx="510" cy="517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CA" altLang="zh-CN"/>
              </a:p>
            </p:txBody>
          </p:sp>
          <p:sp>
            <p:nvSpPr>
              <p:cNvPr id="42016" name="Text Box 34"/>
              <p:cNvSpPr txBox="1">
                <a:spLocks noChangeArrowheads="1"/>
              </p:cNvSpPr>
              <p:nvPr/>
            </p:nvSpPr>
            <p:spPr bwMode="auto">
              <a:xfrm>
                <a:off x="6157" y="13747"/>
                <a:ext cx="495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kumimoji="0" lang="en-US" altLang="zh-CN" sz="2000" b="1">
                    <a:solidFill>
                      <a:srgbClr val="0000FF"/>
                    </a:solidFill>
                    <a:latin typeface="Times New Roman" pitchFamily="18" charset="0"/>
                  </a:rPr>
                  <a:t>Z</a:t>
                </a:r>
              </a:p>
            </p:txBody>
          </p:sp>
        </p:grpSp>
        <p:grpSp>
          <p:nvGrpSpPr>
            <p:cNvPr id="8" name="Group 35"/>
            <p:cNvGrpSpPr>
              <a:grpSpLocks/>
            </p:cNvGrpSpPr>
            <p:nvPr/>
          </p:nvGrpSpPr>
          <p:grpSpPr bwMode="auto">
            <a:xfrm>
              <a:off x="3420" y="13715"/>
              <a:ext cx="839" cy="515"/>
              <a:chOff x="2431" y="13715"/>
              <a:chExt cx="839" cy="515"/>
            </a:xfrm>
          </p:grpSpPr>
          <p:sp>
            <p:nvSpPr>
              <p:cNvPr id="42011" name="Oval 36"/>
              <p:cNvSpPr>
                <a:spLocks noChangeArrowheads="1"/>
              </p:cNvSpPr>
              <p:nvPr/>
            </p:nvSpPr>
            <p:spPr bwMode="auto">
              <a:xfrm>
                <a:off x="2820" y="13777"/>
                <a:ext cx="450" cy="45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CA" altLang="zh-CN"/>
              </a:p>
            </p:txBody>
          </p:sp>
          <p:sp>
            <p:nvSpPr>
              <p:cNvPr id="42012" name="Text Box 37"/>
              <p:cNvSpPr txBox="1">
                <a:spLocks noChangeArrowheads="1"/>
              </p:cNvSpPr>
              <p:nvPr/>
            </p:nvSpPr>
            <p:spPr bwMode="auto">
              <a:xfrm>
                <a:off x="2833" y="13771"/>
                <a:ext cx="405" cy="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kumimoji="0" lang="en-US" altLang="zh-CN" sz="2000" b="1">
                    <a:solidFill>
                      <a:srgbClr val="FF0000"/>
                    </a:solidFill>
                    <a:latin typeface="Times New Roman" pitchFamily="18" charset="0"/>
                  </a:rPr>
                  <a:t>S</a:t>
                </a:r>
              </a:p>
            </p:txBody>
          </p:sp>
          <p:sp>
            <p:nvSpPr>
              <p:cNvPr id="42013" name="Text Box 38"/>
              <p:cNvSpPr txBox="1">
                <a:spLocks noChangeArrowheads="1"/>
              </p:cNvSpPr>
              <p:nvPr/>
            </p:nvSpPr>
            <p:spPr bwMode="auto">
              <a:xfrm>
                <a:off x="2431" y="13715"/>
                <a:ext cx="537" cy="3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kumimoji="0" lang="en-US" altLang="zh-CN" sz="2000" b="1">
                    <a:latin typeface="Times New Roman" pitchFamily="18" charset="0"/>
                    <a:sym typeface="Symbol" pitchFamily="18" charset="2"/>
                  </a:rPr>
                  <a:t></a:t>
                </a:r>
                <a:endParaRPr kumimoji="0" lang="en-US" altLang="zh-CN" sz="2000" b="1">
                  <a:latin typeface="Times New Roman" pitchFamily="18" charset="0"/>
                </a:endParaRPr>
              </a:p>
            </p:txBody>
          </p:sp>
        </p:grpSp>
        <p:sp>
          <p:nvSpPr>
            <p:cNvPr id="41999" name="Text Box 39"/>
            <p:cNvSpPr txBox="1">
              <a:spLocks noChangeArrowheads="1"/>
            </p:cNvSpPr>
            <p:nvPr/>
          </p:nvSpPr>
          <p:spPr bwMode="auto">
            <a:xfrm>
              <a:off x="4275" y="12975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2000" name="Text Box 40"/>
            <p:cNvSpPr txBox="1">
              <a:spLocks noChangeArrowheads="1"/>
            </p:cNvSpPr>
            <p:nvPr/>
          </p:nvSpPr>
          <p:spPr bwMode="auto">
            <a:xfrm>
              <a:off x="4215" y="14574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42001" name="Text Box 41"/>
            <p:cNvSpPr txBox="1">
              <a:spLocks noChangeArrowheads="1"/>
            </p:cNvSpPr>
            <p:nvPr/>
          </p:nvSpPr>
          <p:spPr bwMode="auto">
            <a:xfrm>
              <a:off x="6585" y="12936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42002" name="Text Box 42"/>
            <p:cNvSpPr txBox="1">
              <a:spLocks noChangeArrowheads="1"/>
            </p:cNvSpPr>
            <p:nvPr/>
          </p:nvSpPr>
          <p:spPr bwMode="auto">
            <a:xfrm>
              <a:off x="6660" y="14583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2003" name="Text Box 43"/>
            <p:cNvSpPr txBox="1">
              <a:spLocks noChangeArrowheads="1"/>
            </p:cNvSpPr>
            <p:nvPr/>
          </p:nvSpPr>
          <p:spPr bwMode="auto">
            <a:xfrm>
              <a:off x="5952" y="13533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2004" name="Text Box 44"/>
            <p:cNvSpPr txBox="1">
              <a:spLocks noChangeArrowheads="1"/>
            </p:cNvSpPr>
            <p:nvPr/>
          </p:nvSpPr>
          <p:spPr bwMode="auto">
            <a:xfrm>
              <a:off x="5958" y="14003"/>
              <a:ext cx="405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kumimoji="0" lang="en-US" altLang="zh-CN" sz="2000" b="1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42005" name="Arc 45"/>
            <p:cNvSpPr>
              <a:spLocks/>
            </p:cNvSpPr>
            <p:nvPr/>
          </p:nvSpPr>
          <p:spPr bwMode="auto">
            <a:xfrm rot="10800000" flipV="1">
              <a:off x="5849" y="14132"/>
              <a:ext cx="1350" cy="741"/>
            </a:xfrm>
            <a:custGeom>
              <a:avLst/>
              <a:gdLst>
                <a:gd name="T0" fmla="*/ 0 w 21173"/>
                <a:gd name="T1" fmla="*/ 0 h 21600"/>
                <a:gd name="T2" fmla="*/ 0 w 21173"/>
                <a:gd name="T3" fmla="*/ 0 h 21600"/>
                <a:gd name="T4" fmla="*/ 0 w 21173"/>
                <a:gd name="T5" fmla="*/ 0 h 21600"/>
                <a:gd name="T6" fmla="*/ 0 60000 65536"/>
                <a:gd name="T7" fmla="*/ 0 60000 65536"/>
                <a:gd name="T8" fmla="*/ 0 60000 65536"/>
                <a:gd name="T9" fmla="*/ 0 w 21173"/>
                <a:gd name="T10" fmla="*/ 0 h 21600"/>
                <a:gd name="T11" fmla="*/ 21173 w 2117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73" h="21600" fill="none" extrusionOk="0">
                  <a:moveTo>
                    <a:pt x="-1" y="0"/>
                  </a:moveTo>
                  <a:cubicBezTo>
                    <a:pt x="10282" y="0"/>
                    <a:pt x="19139" y="7248"/>
                    <a:pt x="21173" y="17326"/>
                  </a:cubicBezTo>
                </a:path>
                <a:path w="21173" h="21600" stroke="0" extrusionOk="0">
                  <a:moveTo>
                    <a:pt x="-1" y="0"/>
                  </a:moveTo>
                  <a:cubicBezTo>
                    <a:pt x="10282" y="0"/>
                    <a:pt x="19139" y="7248"/>
                    <a:pt x="21173" y="17326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6" name="Arc 46"/>
            <p:cNvSpPr>
              <a:spLocks/>
            </p:cNvSpPr>
            <p:nvPr/>
          </p:nvSpPr>
          <p:spPr bwMode="auto">
            <a:xfrm rot="10800000">
              <a:off x="5834" y="13049"/>
              <a:ext cx="1350" cy="741"/>
            </a:xfrm>
            <a:custGeom>
              <a:avLst/>
              <a:gdLst>
                <a:gd name="T0" fmla="*/ 0 w 21173"/>
                <a:gd name="T1" fmla="*/ 0 h 21600"/>
                <a:gd name="T2" fmla="*/ 0 w 21173"/>
                <a:gd name="T3" fmla="*/ 0 h 21600"/>
                <a:gd name="T4" fmla="*/ 0 w 21173"/>
                <a:gd name="T5" fmla="*/ 0 h 21600"/>
                <a:gd name="T6" fmla="*/ 0 60000 65536"/>
                <a:gd name="T7" fmla="*/ 0 60000 65536"/>
                <a:gd name="T8" fmla="*/ 0 60000 65536"/>
                <a:gd name="T9" fmla="*/ 0 w 21173"/>
                <a:gd name="T10" fmla="*/ 0 h 21600"/>
                <a:gd name="T11" fmla="*/ 21173 w 2117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73" h="21600" fill="none" extrusionOk="0">
                  <a:moveTo>
                    <a:pt x="-1" y="0"/>
                  </a:moveTo>
                  <a:cubicBezTo>
                    <a:pt x="10282" y="0"/>
                    <a:pt x="19139" y="7248"/>
                    <a:pt x="21173" y="17326"/>
                  </a:cubicBezTo>
                </a:path>
                <a:path w="21173" h="21600" stroke="0" extrusionOk="0">
                  <a:moveTo>
                    <a:pt x="-1" y="0"/>
                  </a:moveTo>
                  <a:cubicBezTo>
                    <a:pt x="10282" y="0"/>
                    <a:pt x="19139" y="7248"/>
                    <a:pt x="21173" y="17326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7" name="Arc 47"/>
            <p:cNvSpPr>
              <a:spLocks/>
            </p:cNvSpPr>
            <p:nvPr/>
          </p:nvSpPr>
          <p:spPr bwMode="auto">
            <a:xfrm rot="-271187" flipH="1" flipV="1">
              <a:off x="4079" y="14052"/>
              <a:ext cx="1320" cy="741"/>
            </a:xfrm>
            <a:custGeom>
              <a:avLst/>
              <a:gdLst>
                <a:gd name="T0" fmla="*/ 0 w 21173"/>
                <a:gd name="T1" fmla="*/ 0 h 21600"/>
                <a:gd name="T2" fmla="*/ 0 w 21173"/>
                <a:gd name="T3" fmla="*/ 0 h 21600"/>
                <a:gd name="T4" fmla="*/ 0 w 21173"/>
                <a:gd name="T5" fmla="*/ 0 h 21600"/>
                <a:gd name="T6" fmla="*/ 0 60000 65536"/>
                <a:gd name="T7" fmla="*/ 0 60000 65536"/>
                <a:gd name="T8" fmla="*/ 0 60000 65536"/>
                <a:gd name="T9" fmla="*/ 0 w 21173"/>
                <a:gd name="T10" fmla="*/ 0 h 21600"/>
                <a:gd name="T11" fmla="*/ 21173 w 2117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73" h="21600" fill="none" extrusionOk="0">
                  <a:moveTo>
                    <a:pt x="-1" y="0"/>
                  </a:moveTo>
                  <a:cubicBezTo>
                    <a:pt x="10282" y="0"/>
                    <a:pt x="19139" y="7248"/>
                    <a:pt x="21173" y="17326"/>
                  </a:cubicBezTo>
                </a:path>
                <a:path w="21173" h="21600" stroke="0" extrusionOk="0">
                  <a:moveTo>
                    <a:pt x="-1" y="0"/>
                  </a:moveTo>
                  <a:cubicBezTo>
                    <a:pt x="10282" y="0"/>
                    <a:pt x="19139" y="7248"/>
                    <a:pt x="21173" y="17326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8" name="Arc 48"/>
            <p:cNvSpPr>
              <a:spLocks/>
            </p:cNvSpPr>
            <p:nvPr/>
          </p:nvSpPr>
          <p:spPr bwMode="auto">
            <a:xfrm flipV="1">
              <a:off x="5925" y="14062"/>
              <a:ext cx="1350" cy="741"/>
            </a:xfrm>
            <a:custGeom>
              <a:avLst/>
              <a:gdLst>
                <a:gd name="T0" fmla="*/ 0 w 21173"/>
                <a:gd name="T1" fmla="*/ 0 h 21600"/>
                <a:gd name="T2" fmla="*/ 0 w 21173"/>
                <a:gd name="T3" fmla="*/ 0 h 21600"/>
                <a:gd name="T4" fmla="*/ 0 w 21173"/>
                <a:gd name="T5" fmla="*/ 0 h 21600"/>
                <a:gd name="T6" fmla="*/ 0 60000 65536"/>
                <a:gd name="T7" fmla="*/ 0 60000 65536"/>
                <a:gd name="T8" fmla="*/ 0 60000 65536"/>
                <a:gd name="T9" fmla="*/ 0 w 21173"/>
                <a:gd name="T10" fmla="*/ 0 h 21600"/>
                <a:gd name="T11" fmla="*/ 21173 w 2117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73" h="21600" fill="none" extrusionOk="0">
                  <a:moveTo>
                    <a:pt x="-1" y="0"/>
                  </a:moveTo>
                  <a:cubicBezTo>
                    <a:pt x="10282" y="0"/>
                    <a:pt x="19139" y="7248"/>
                    <a:pt x="21173" y="17326"/>
                  </a:cubicBezTo>
                </a:path>
                <a:path w="21173" h="21600" stroke="0" extrusionOk="0">
                  <a:moveTo>
                    <a:pt x="-1" y="0"/>
                  </a:moveTo>
                  <a:cubicBezTo>
                    <a:pt x="10282" y="0"/>
                    <a:pt x="19139" y="7248"/>
                    <a:pt x="21173" y="17326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rgbClr val="00CC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9" name="Arc 49"/>
            <p:cNvSpPr>
              <a:spLocks/>
            </p:cNvSpPr>
            <p:nvPr/>
          </p:nvSpPr>
          <p:spPr bwMode="auto">
            <a:xfrm flipH="1">
              <a:off x="4050" y="13140"/>
              <a:ext cx="1350" cy="741"/>
            </a:xfrm>
            <a:custGeom>
              <a:avLst/>
              <a:gdLst>
                <a:gd name="T0" fmla="*/ 0 w 21173"/>
                <a:gd name="T1" fmla="*/ 0 h 21600"/>
                <a:gd name="T2" fmla="*/ 0 w 21173"/>
                <a:gd name="T3" fmla="*/ 0 h 21600"/>
                <a:gd name="T4" fmla="*/ 0 w 21173"/>
                <a:gd name="T5" fmla="*/ 0 h 21600"/>
                <a:gd name="T6" fmla="*/ 0 60000 65536"/>
                <a:gd name="T7" fmla="*/ 0 60000 65536"/>
                <a:gd name="T8" fmla="*/ 0 60000 65536"/>
                <a:gd name="T9" fmla="*/ 0 w 21173"/>
                <a:gd name="T10" fmla="*/ 0 h 21600"/>
                <a:gd name="T11" fmla="*/ 21173 w 2117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73" h="21600" fill="none" extrusionOk="0">
                  <a:moveTo>
                    <a:pt x="-1" y="0"/>
                  </a:moveTo>
                  <a:cubicBezTo>
                    <a:pt x="10282" y="0"/>
                    <a:pt x="19139" y="7248"/>
                    <a:pt x="21173" y="17326"/>
                  </a:cubicBezTo>
                </a:path>
                <a:path w="21173" h="21600" stroke="0" extrusionOk="0">
                  <a:moveTo>
                    <a:pt x="-1" y="0"/>
                  </a:moveTo>
                  <a:cubicBezTo>
                    <a:pt x="10282" y="0"/>
                    <a:pt x="19139" y="7248"/>
                    <a:pt x="21173" y="17326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0" name="Arc 50"/>
            <p:cNvSpPr>
              <a:spLocks/>
            </p:cNvSpPr>
            <p:nvPr/>
          </p:nvSpPr>
          <p:spPr bwMode="auto">
            <a:xfrm>
              <a:off x="5894" y="13104"/>
              <a:ext cx="1350" cy="741"/>
            </a:xfrm>
            <a:custGeom>
              <a:avLst/>
              <a:gdLst>
                <a:gd name="T0" fmla="*/ 0 w 21173"/>
                <a:gd name="T1" fmla="*/ 0 h 21600"/>
                <a:gd name="T2" fmla="*/ 0 w 21173"/>
                <a:gd name="T3" fmla="*/ 0 h 21600"/>
                <a:gd name="T4" fmla="*/ 0 w 21173"/>
                <a:gd name="T5" fmla="*/ 0 h 21600"/>
                <a:gd name="T6" fmla="*/ 0 60000 65536"/>
                <a:gd name="T7" fmla="*/ 0 60000 65536"/>
                <a:gd name="T8" fmla="*/ 0 60000 65536"/>
                <a:gd name="T9" fmla="*/ 0 w 21173"/>
                <a:gd name="T10" fmla="*/ 0 h 21600"/>
                <a:gd name="T11" fmla="*/ 21173 w 2117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73" h="21600" fill="none" extrusionOk="0">
                  <a:moveTo>
                    <a:pt x="-1" y="0"/>
                  </a:moveTo>
                  <a:cubicBezTo>
                    <a:pt x="10282" y="0"/>
                    <a:pt x="19139" y="7248"/>
                    <a:pt x="21173" y="17326"/>
                  </a:cubicBezTo>
                </a:path>
                <a:path w="21173" h="21600" stroke="0" extrusionOk="0">
                  <a:moveTo>
                    <a:pt x="-1" y="0"/>
                  </a:moveTo>
                  <a:cubicBezTo>
                    <a:pt x="10282" y="0"/>
                    <a:pt x="19139" y="7248"/>
                    <a:pt x="21173" y="17326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993" name="Text Box 52"/>
          <p:cNvSpPr txBox="1">
            <a:spLocks noChangeArrowheads="1"/>
          </p:cNvSpPr>
          <p:nvPr/>
        </p:nvSpPr>
        <p:spPr bwMode="auto">
          <a:xfrm>
            <a:off x="5183188" y="4600575"/>
            <a:ext cx="3351212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/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G[S]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：</a:t>
            </a:r>
            <a:r>
              <a:rPr lang="en-US" altLang="zh-CN" sz="22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S→ 1U︱0V</a:t>
            </a:r>
            <a:endParaRPr lang="en-US" altLang="zh-CN" sz="2200" b="1" dirty="0">
              <a:latin typeface="宋体" pitchFamily="2" charset="-122"/>
              <a:ea typeface="宋体" pitchFamily="2" charset="-122"/>
            </a:endParaRPr>
          </a:p>
          <a:p>
            <a:pPr algn="just" eaLnBrk="1" hangingPunct="1"/>
            <a:r>
              <a:rPr lang="en-US" altLang="zh-CN" sz="2200" b="1" dirty="0">
                <a:solidFill>
                  <a:srgbClr val="FF00FF"/>
                </a:solidFill>
                <a:latin typeface="宋体" pitchFamily="2" charset="-122"/>
                <a:ea typeface="宋体" pitchFamily="2" charset="-122"/>
              </a:rPr>
              <a:t>      U→ 0︱0Z</a:t>
            </a:r>
            <a:endParaRPr lang="en-US" altLang="zh-CN" sz="2200" b="1" dirty="0">
              <a:latin typeface="宋体" pitchFamily="2" charset="-122"/>
              <a:ea typeface="宋体" pitchFamily="2" charset="-122"/>
            </a:endParaRPr>
          </a:p>
          <a:p>
            <a:pPr algn="just" eaLnBrk="1" hangingPunct="1"/>
            <a:r>
              <a:rPr lang="en-US" altLang="zh-CN" sz="2200" b="1" dirty="0">
                <a:solidFill>
                  <a:srgbClr val="069406"/>
                </a:solidFill>
                <a:latin typeface="宋体" pitchFamily="2" charset="-122"/>
                <a:ea typeface="宋体" pitchFamily="2" charset="-122"/>
              </a:rPr>
              <a:t>      V→ 1Z ︱1</a:t>
            </a:r>
          </a:p>
          <a:p>
            <a:pPr eaLnBrk="1" hangingPunct="1"/>
            <a:r>
              <a:rPr lang="en-US" altLang="zh-CN" sz="22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Z→ 1U ︱0V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</a:t>
            </a:r>
          </a:p>
        </p:txBody>
      </p:sp>
      <p:sp>
        <p:nvSpPr>
          <p:cNvPr id="41994" name="Text Box 53"/>
          <p:cNvSpPr txBox="1">
            <a:spLocks noChangeArrowheads="1"/>
          </p:cNvSpPr>
          <p:nvPr/>
        </p:nvSpPr>
        <p:spPr bwMode="auto">
          <a:xfrm>
            <a:off x="3733800" y="4203700"/>
            <a:ext cx="4876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令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S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为文法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G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开始符，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  <a:hlinkClick r:id="rId3"/>
              </a:rPr>
              <a:t>得等价文法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hlinkClick r:id="rId3"/>
              </a:rPr>
              <a:t>G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如下。 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Text Box 3"/>
          <p:cNvSpPr txBox="1">
            <a:spLocks noChangeArrowheads="1"/>
          </p:cNvSpPr>
          <p:nvPr/>
        </p:nvSpPr>
        <p:spPr bwMode="auto">
          <a:xfrm>
            <a:off x="685800" y="1066800"/>
            <a:ext cx="77724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606425" algn="l" eaLnBrk="1" hangingPunct="1">
              <a:lnSpc>
                <a:spcPct val="150000"/>
              </a:lnSpc>
            </a:pPr>
            <a:r>
              <a:rPr lang="en-US" altLang="zh-CN" sz="2200" b="1" dirty="0">
                <a:latin typeface="+mn-ea"/>
                <a:ea typeface="+mn-ea"/>
              </a:rPr>
              <a:t>(1)</a:t>
            </a:r>
            <a:r>
              <a:rPr lang="zh-CN" altLang="en-US" sz="2200" b="1" dirty="0">
                <a:latin typeface="+mn-ea"/>
                <a:ea typeface="+mn-ea"/>
              </a:rPr>
              <a:t>依据给定的源语言之单词集，设计其正规文法或正规式；</a:t>
            </a:r>
          </a:p>
          <a:p>
            <a:pPr indent="606425" algn="l" eaLnBrk="1" hangingPunct="1">
              <a:lnSpc>
                <a:spcPct val="150000"/>
              </a:lnSpc>
            </a:pPr>
            <a:r>
              <a:rPr lang="en-US" altLang="zh-CN" sz="2200" b="1" dirty="0">
                <a:latin typeface="+mn-ea"/>
                <a:ea typeface="+mn-ea"/>
              </a:rPr>
              <a:t>(2)</a:t>
            </a:r>
            <a:r>
              <a:rPr lang="zh-CN" altLang="en-US" sz="2200" b="1" dirty="0">
                <a:latin typeface="+mn-ea"/>
                <a:ea typeface="+mn-ea"/>
              </a:rPr>
              <a:t>之后等价地转换成非确定有穷自动机；</a:t>
            </a:r>
          </a:p>
          <a:p>
            <a:pPr indent="606425" algn="l" eaLnBrk="1" hangingPunct="1">
              <a:lnSpc>
                <a:spcPct val="150000"/>
              </a:lnSpc>
            </a:pPr>
            <a:r>
              <a:rPr lang="en-US" altLang="zh-CN" sz="2200" b="1" dirty="0">
                <a:latin typeface="+mn-ea"/>
                <a:ea typeface="+mn-ea"/>
              </a:rPr>
              <a:t>(3)</a:t>
            </a:r>
            <a:r>
              <a:rPr lang="zh-CN" altLang="en-US" sz="2200" b="1" dirty="0">
                <a:latin typeface="+mn-ea"/>
                <a:ea typeface="+mn-ea"/>
              </a:rPr>
              <a:t>再通过子集法将其确定化，最终将确定有穷自动机最小化；</a:t>
            </a:r>
          </a:p>
          <a:p>
            <a:pPr indent="606425" algn="l" eaLnBrk="1" hangingPunct="1">
              <a:lnSpc>
                <a:spcPct val="150000"/>
              </a:lnSpc>
            </a:pPr>
            <a:r>
              <a:rPr lang="en-US" altLang="zh-CN" sz="2200" b="1" dirty="0">
                <a:latin typeface="+mn-ea"/>
                <a:ea typeface="+mn-ea"/>
              </a:rPr>
              <a:t>(4)</a:t>
            </a:r>
            <a:r>
              <a:rPr lang="zh-CN" altLang="en-US" sz="2200" b="1" dirty="0">
                <a:latin typeface="+mn-ea"/>
                <a:ea typeface="+mn-ea"/>
              </a:rPr>
              <a:t>最后依据最小化确定有穷自动机，设计词法分析程序。 </a:t>
            </a:r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381000" y="4191000"/>
            <a:ext cx="7772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200" b="1">
                <a:latin typeface="+mn-ea"/>
                <a:ea typeface="+mn-ea"/>
              </a:rPr>
              <a:t>词法分析程序生成器</a:t>
            </a:r>
          </a:p>
        </p:txBody>
      </p:sp>
      <p:sp>
        <p:nvSpPr>
          <p:cNvPr id="43014" name="Rectangle 13"/>
          <p:cNvSpPr>
            <a:spLocks noChangeArrowheads="1"/>
          </p:cNvSpPr>
          <p:nvPr/>
        </p:nvSpPr>
        <p:spPr bwMode="auto">
          <a:xfrm>
            <a:off x="1436687" y="4724400"/>
            <a:ext cx="6096000" cy="11430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 sz="2200">
              <a:latin typeface="+mn-ea"/>
              <a:ea typeface="+mn-ea"/>
            </a:endParaRPr>
          </a:p>
        </p:txBody>
      </p:sp>
      <p:sp>
        <p:nvSpPr>
          <p:cNvPr id="43015" name="Text Box 6"/>
          <p:cNvSpPr txBox="1">
            <a:spLocks noChangeArrowheads="1"/>
          </p:cNvSpPr>
          <p:nvPr/>
        </p:nvSpPr>
        <p:spPr bwMode="auto">
          <a:xfrm>
            <a:off x="3341687" y="4953000"/>
            <a:ext cx="2362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en-US" altLang="zh-CN" sz="2200">
              <a:latin typeface="+mn-ea"/>
              <a:ea typeface="+mn-ea"/>
            </a:endParaRPr>
          </a:p>
        </p:txBody>
      </p:sp>
      <p:sp>
        <p:nvSpPr>
          <p:cNvPr id="43016" name="Text Box 8"/>
          <p:cNvSpPr txBox="1">
            <a:spLocks noChangeArrowheads="1"/>
          </p:cNvSpPr>
          <p:nvPr/>
        </p:nvSpPr>
        <p:spPr bwMode="auto">
          <a:xfrm>
            <a:off x="3417887" y="4864100"/>
            <a:ext cx="2133600" cy="769441"/>
          </a:xfrm>
          <a:prstGeom prst="rect">
            <a:avLst/>
          </a:prstGeom>
          <a:noFill/>
          <a:ln w="28575">
            <a:solidFill>
              <a:srgbClr val="FF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200" b="1">
                <a:latin typeface="+mn-ea"/>
                <a:ea typeface="+mn-ea"/>
              </a:rPr>
              <a:t>词法分析程序生成器</a:t>
            </a:r>
            <a:endParaRPr lang="zh-CN" altLang="en-US" sz="2200">
              <a:latin typeface="+mn-ea"/>
              <a:ea typeface="+mn-ea"/>
            </a:endParaRPr>
          </a:p>
        </p:txBody>
      </p:sp>
      <p:sp>
        <p:nvSpPr>
          <p:cNvPr id="43017" name="Text Box 9"/>
          <p:cNvSpPr txBox="1">
            <a:spLocks noChangeArrowheads="1"/>
          </p:cNvSpPr>
          <p:nvPr/>
        </p:nvSpPr>
        <p:spPr bwMode="auto">
          <a:xfrm>
            <a:off x="1568450" y="4826000"/>
            <a:ext cx="14478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200" b="1">
                <a:solidFill>
                  <a:srgbClr val="000066"/>
                </a:solidFill>
                <a:latin typeface="+mn-ea"/>
                <a:ea typeface="+mn-ea"/>
              </a:rPr>
              <a:t>语言词法</a:t>
            </a:r>
            <a:r>
              <a:rPr lang="en-US" altLang="zh-CN" sz="2200" b="1">
                <a:solidFill>
                  <a:srgbClr val="000066"/>
                </a:solidFill>
                <a:latin typeface="+mn-ea"/>
                <a:ea typeface="+mn-ea"/>
              </a:rPr>
              <a:t>(</a:t>
            </a:r>
            <a:r>
              <a:rPr lang="zh-CN" altLang="en-US" sz="2200" b="1">
                <a:solidFill>
                  <a:srgbClr val="000066"/>
                </a:solidFill>
                <a:latin typeface="+mn-ea"/>
                <a:ea typeface="+mn-ea"/>
              </a:rPr>
              <a:t>正规式</a:t>
            </a:r>
            <a:r>
              <a:rPr lang="en-US" altLang="zh-CN" sz="2200" b="1">
                <a:solidFill>
                  <a:srgbClr val="000066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43018" name="Text Box 10"/>
          <p:cNvSpPr txBox="1">
            <a:spLocks noChangeArrowheads="1"/>
          </p:cNvSpPr>
          <p:nvPr/>
        </p:nvSpPr>
        <p:spPr bwMode="auto">
          <a:xfrm>
            <a:off x="5907087" y="4810125"/>
            <a:ext cx="16002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200" b="1">
                <a:solidFill>
                  <a:srgbClr val="000066"/>
                </a:solidFill>
                <a:latin typeface="+mn-ea"/>
                <a:ea typeface="+mn-ea"/>
              </a:rPr>
              <a:t>词法分析程序</a:t>
            </a:r>
          </a:p>
        </p:txBody>
      </p:sp>
      <p:sp>
        <p:nvSpPr>
          <p:cNvPr id="43019" name="AutoShape 11"/>
          <p:cNvSpPr>
            <a:spLocks noChangeArrowheads="1"/>
          </p:cNvSpPr>
          <p:nvPr/>
        </p:nvSpPr>
        <p:spPr bwMode="auto">
          <a:xfrm>
            <a:off x="2884487" y="516890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 sz="2200">
              <a:latin typeface="+mn-ea"/>
              <a:ea typeface="+mn-ea"/>
            </a:endParaRPr>
          </a:p>
        </p:txBody>
      </p:sp>
      <p:sp>
        <p:nvSpPr>
          <p:cNvPr id="43020" name="AutoShape 12"/>
          <p:cNvSpPr>
            <a:spLocks noChangeArrowheads="1"/>
          </p:cNvSpPr>
          <p:nvPr/>
        </p:nvSpPr>
        <p:spPr bwMode="auto">
          <a:xfrm>
            <a:off x="5584825" y="5146675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 sz="2200">
              <a:latin typeface="+mn-ea"/>
              <a:ea typeface="+mn-ea"/>
            </a:endParaRP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47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04800" y="314980"/>
            <a:ext cx="51816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构造词法分析程序的技术线路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97"/>
          <p:cNvSpPr>
            <a:spLocks noChangeArrowheads="1"/>
          </p:cNvSpPr>
          <p:nvPr/>
        </p:nvSpPr>
        <p:spPr bwMode="auto">
          <a:xfrm>
            <a:off x="4416425" y="498475"/>
            <a:ext cx="4422775" cy="5826125"/>
          </a:xfrm>
          <a:prstGeom prst="rect">
            <a:avLst/>
          </a:prstGeom>
          <a:solidFill>
            <a:srgbClr val="CCCCFF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sp>
        <p:nvSpPr>
          <p:cNvPr id="44036" name="Rectangle 98"/>
          <p:cNvSpPr>
            <a:spLocks noChangeArrowheads="1"/>
          </p:cNvSpPr>
          <p:nvPr/>
        </p:nvSpPr>
        <p:spPr bwMode="auto">
          <a:xfrm>
            <a:off x="381000" y="990600"/>
            <a:ext cx="3810000" cy="5029200"/>
          </a:xfrm>
          <a:prstGeom prst="rect">
            <a:avLst/>
          </a:prstGeom>
          <a:solidFill>
            <a:srgbClr val="75FFDB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838200" y="1143000"/>
            <a:ext cx="2808288" cy="2973388"/>
            <a:chOff x="624" y="1008"/>
            <a:chExt cx="1769" cy="1873"/>
          </a:xfrm>
        </p:grpSpPr>
        <p:sp>
          <p:nvSpPr>
            <p:cNvPr id="44096" name="Oval 3"/>
            <p:cNvSpPr>
              <a:spLocks noChangeArrowheads="1"/>
            </p:cNvSpPr>
            <p:nvPr/>
          </p:nvSpPr>
          <p:spPr bwMode="auto">
            <a:xfrm>
              <a:off x="857" y="1545"/>
              <a:ext cx="295" cy="29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CA" altLang="zh-CN"/>
            </a:p>
          </p:txBody>
        </p:sp>
        <p:sp>
          <p:nvSpPr>
            <p:cNvPr id="44097" name="Text Box 4"/>
            <p:cNvSpPr txBox="1">
              <a:spLocks noChangeArrowheads="1"/>
            </p:cNvSpPr>
            <p:nvPr/>
          </p:nvSpPr>
          <p:spPr bwMode="auto">
            <a:xfrm>
              <a:off x="894" y="1546"/>
              <a:ext cx="25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S</a:t>
              </a:r>
            </a:p>
          </p:txBody>
        </p:sp>
        <p:sp>
          <p:nvSpPr>
            <p:cNvPr id="44098" name="Text Box 6"/>
            <p:cNvSpPr txBox="1">
              <a:spLocks noChangeArrowheads="1"/>
            </p:cNvSpPr>
            <p:nvPr/>
          </p:nvSpPr>
          <p:spPr bwMode="auto">
            <a:xfrm>
              <a:off x="1511" y="1559"/>
              <a:ext cx="2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A</a:t>
              </a:r>
            </a:p>
          </p:txBody>
        </p:sp>
        <p:sp>
          <p:nvSpPr>
            <p:cNvPr id="44099" name="Text Box 8"/>
            <p:cNvSpPr txBox="1">
              <a:spLocks noChangeArrowheads="1"/>
            </p:cNvSpPr>
            <p:nvPr/>
          </p:nvSpPr>
          <p:spPr bwMode="auto">
            <a:xfrm>
              <a:off x="1505" y="2583"/>
              <a:ext cx="22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C</a:t>
              </a:r>
            </a:p>
          </p:txBody>
        </p:sp>
        <p:sp>
          <p:nvSpPr>
            <p:cNvPr id="44100" name="Line 9"/>
            <p:cNvSpPr>
              <a:spLocks noChangeShapeType="1"/>
            </p:cNvSpPr>
            <p:nvPr/>
          </p:nvSpPr>
          <p:spPr bwMode="auto">
            <a:xfrm>
              <a:off x="1152" y="1717"/>
              <a:ext cx="32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101" name="AutoShape 11"/>
            <p:cNvSpPr>
              <a:spLocks noChangeArrowheads="1"/>
            </p:cNvSpPr>
            <p:nvPr/>
          </p:nvSpPr>
          <p:spPr bwMode="auto">
            <a:xfrm rot="1546160">
              <a:off x="624" y="1511"/>
              <a:ext cx="192" cy="192"/>
            </a:xfrm>
            <a:prstGeom prst="rightArrow">
              <a:avLst>
                <a:gd name="adj1" fmla="val 50000"/>
                <a:gd name="adj2" fmla="val 25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CA" altLang="zh-CN"/>
            </a:p>
          </p:txBody>
        </p:sp>
        <p:sp>
          <p:nvSpPr>
            <p:cNvPr id="44102" name="Text Box 13"/>
            <p:cNvSpPr txBox="1">
              <a:spLocks noChangeArrowheads="1"/>
            </p:cNvSpPr>
            <p:nvPr/>
          </p:nvSpPr>
          <p:spPr bwMode="auto">
            <a:xfrm>
              <a:off x="2130" y="1574"/>
              <a:ext cx="2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chemeClr val="hlink"/>
                  </a:solidFill>
                </a:rPr>
                <a:t>B</a:t>
              </a:r>
            </a:p>
          </p:txBody>
        </p:sp>
        <p:sp>
          <p:nvSpPr>
            <p:cNvPr id="44103" name="Line 14"/>
            <p:cNvSpPr>
              <a:spLocks noChangeShapeType="1"/>
            </p:cNvSpPr>
            <p:nvPr/>
          </p:nvSpPr>
          <p:spPr bwMode="auto">
            <a:xfrm>
              <a:off x="1776" y="1731"/>
              <a:ext cx="321" cy="0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104" name="Oval 15"/>
            <p:cNvSpPr>
              <a:spLocks noChangeArrowheads="1"/>
            </p:cNvSpPr>
            <p:nvPr/>
          </p:nvSpPr>
          <p:spPr bwMode="auto">
            <a:xfrm>
              <a:off x="1479" y="1572"/>
              <a:ext cx="295" cy="29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CA" altLang="zh-CN"/>
            </a:p>
          </p:txBody>
        </p:sp>
        <p:sp>
          <p:nvSpPr>
            <p:cNvPr id="44105" name="Oval 16"/>
            <p:cNvSpPr>
              <a:spLocks noChangeArrowheads="1"/>
            </p:cNvSpPr>
            <p:nvPr/>
          </p:nvSpPr>
          <p:spPr bwMode="auto">
            <a:xfrm>
              <a:off x="2098" y="1572"/>
              <a:ext cx="295" cy="295"/>
            </a:xfrm>
            <a:prstGeom prst="ellipse">
              <a:avLst/>
            </a:prstGeom>
            <a:noFill/>
            <a:ln w="19050">
              <a:solidFill>
                <a:srgbClr val="FF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CA" altLang="zh-CN"/>
            </a:p>
          </p:txBody>
        </p:sp>
        <p:sp>
          <p:nvSpPr>
            <p:cNvPr id="44106" name="Oval 17"/>
            <p:cNvSpPr>
              <a:spLocks noChangeArrowheads="1"/>
            </p:cNvSpPr>
            <p:nvPr/>
          </p:nvSpPr>
          <p:spPr bwMode="auto">
            <a:xfrm>
              <a:off x="1471" y="2585"/>
              <a:ext cx="295" cy="29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CA" altLang="zh-CN"/>
            </a:p>
          </p:txBody>
        </p:sp>
        <p:sp>
          <p:nvSpPr>
            <p:cNvPr id="44107" name="Arc 18"/>
            <p:cNvSpPr>
              <a:spLocks/>
            </p:cNvSpPr>
            <p:nvPr/>
          </p:nvSpPr>
          <p:spPr bwMode="auto">
            <a:xfrm flipV="1">
              <a:off x="1008" y="1824"/>
              <a:ext cx="531" cy="903"/>
            </a:xfrm>
            <a:custGeom>
              <a:avLst/>
              <a:gdLst>
                <a:gd name="T0" fmla="*/ 0 w 21600"/>
                <a:gd name="T1" fmla="*/ 0 h 24588"/>
                <a:gd name="T2" fmla="*/ 0 w 21600"/>
                <a:gd name="T3" fmla="*/ 0 h 24588"/>
                <a:gd name="T4" fmla="*/ 0 w 21600"/>
                <a:gd name="T5" fmla="*/ 0 h 2458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4588"/>
                <a:gd name="T11" fmla="*/ 21600 w 21600"/>
                <a:gd name="T12" fmla="*/ 24588 h 245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4588" fill="none" extrusionOk="0">
                  <a:moveTo>
                    <a:pt x="225" y="24588"/>
                  </a:moveTo>
                  <a:cubicBezTo>
                    <a:pt x="75" y="23556"/>
                    <a:pt x="0" y="22516"/>
                    <a:pt x="0" y="21474"/>
                  </a:cubicBezTo>
                  <a:cubicBezTo>
                    <a:pt x="0" y="10446"/>
                    <a:pt x="8306" y="1189"/>
                    <a:pt x="19270" y="0"/>
                  </a:cubicBezTo>
                </a:path>
                <a:path w="21600" h="24588" stroke="0" extrusionOk="0">
                  <a:moveTo>
                    <a:pt x="225" y="24588"/>
                  </a:moveTo>
                  <a:cubicBezTo>
                    <a:pt x="75" y="23556"/>
                    <a:pt x="0" y="22516"/>
                    <a:pt x="0" y="21474"/>
                  </a:cubicBezTo>
                  <a:cubicBezTo>
                    <a:pt x="0" y="10446"/>
                    <a:pt x="8306" y="1189"/>
                    <a:pt x="19270" y="0"/>
                  </a:cubicBezTo>
                  <a:lnTo>
                    <a:pt x="21600" y="21474"/>
                  </a:lnTo>
                  <a:lnTo>
                    <a:pt x="225" y="24588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08" name="Text Box 19"/>
            <p:cNvSpPr txBox="1">
              <a:spLocks noChangeArrowheads="1"/>
            </p:cNvSpPr>
            <p:nvPr/>
          </p:nvSpPr>
          <p:spPr bwMode="auto">
            <a:xfrm>
              <a:off x="1193" y="1463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a</a:t>
              </a:r>
            </a:p>
          </p:txBody>
        </p:sp>
        <p:sp>
          <p:nvSpPr>
            <p:cNvPr id="44109" name="Text Box 20"/>
            <p:cNvSpPr txBox="1">
              <a:spLocks noChangeArrowheads="1"/>
            </p:cNvSpPr>
            <p:nvPr/>
          </p:nvSpPr>
          <p:spPr bwMode="auto">
            <a:xfrm>
              <a:off x="1440" y="1008"/>
              <a:ext cx="4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a,b</a:t>
              </a:r>
            </a:p>
          </p:txBody>
        </p:sp>
        <p:sp>
          <p:nvSpPr>
            <p:cNvPr id="44110" name="Arc 21"/>
            <p:cNvSpPr>
              <a:spLocks/>
            </p:cNvSpPr>
            <p:nvPr/>
          </p:nvSpPr>
          <p:spPr bwMode="auto">
            <a:xfrm flipH="1" flipV="1">
              <a:off x="1488" y="1296"/>
              <a:ext cx="288" cy="276"/>
            </a:xfrm>
            <a:custGeom>
              <a:avLst/>
              <a:gdLst>
                <a:gd name="T0" fmla="*/ 0 w 43200"/>
                <a:gd name="T1" fmla="*/ 0 h 41797"/>
                <a:gd name="T2" fmla="*/ 0 w 43200"/>
                <a:gd name="T3" fmla="*/ 0 h 41797"/>
                <a:gd name="T4" fmla="*/ 0 w 43200"/>
                <a:gd name="T5" fmla="*/ 0 h 41797"/>
                <a:gd name="T6" fmla="*/ 0 60000 65536"/>
                <a:gd name="T7" fmla="*/ 0 60000 65536"/>
                <a:gd name="T8" fmla="*/ 0 60000 65536"/>
                <a:gd name="T9" fmla="*/ 0 w 43200"/>
                <a:gd name="T10" fmla="*/ 0 h 41797"/>
                <a:gd name="T11" fmla="*/ 43200 w 43200"/>
                <a:gd name="T12" fmla="*/ 41797 h 41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1797" fill="none" extrusionOk="0">
                  <a:moveTo>
                    <a:pt x="29709" y="176"/>
                  </a:moveTo>
                  <a:cubicBezTo>
                    <a:pt x="37863" y="3479"/>
                    <a:pt x="43200" y="11398"/>
                    <a:pt x="43200" y="20197"/>
                  </a:cubicBezTo>
                  <a:cubicBezTo>
                    <a:pt x="43200" y="32126"/>
                    <a:pt x="33529" y="41797"/>
                    <a:pt x="21600" y="41797"/>
                  </a:cubicBezTo>
                  <a:cubicBezTo>
                    <a:pt x="9670" y="41797"/>
                    <a:pt x="0" y="32126"/>
                    <a:pt x="0" y="20197"/>
                  </a:cubicBezTo>
                  <a:cubicBezTo>
                    <a:pt x="0" y="11222"/>
                    <a:pt x="5549" y="3182"/>
                    <a:pt x="13941" y="0"/>
                  </a:cubicBezTo>
                </a:path>
                <a:path w="43200" h="41797" stroke="0" extrusionOk="0">
                  <a:moveTo>
                    <a:pt x="29709" y="176"/>
                  </a:moveTo>
                  <a:cubicBezTo>
                    <a:pt x="37863" y="3479"/>
                    <a:pt x="43200" y="11398"/>
                    <a:pt x="43200" y="20197"/>
                  </a:cubicBezTo>
                  <a:cubicBezTo>
                    <a:pt x="43200" y="32126"/>
                    <a:pt x="33529" y="41797"/>
                    <a:pt x="21600" y="41797"/>
                  </a:cubicBezTo>
                  <a:cubicBezTo>
                    <a:pt x="9670" y="41797"/>
                    <a:pt x="0" y="32126"/>
                    <a:pt x="0" y="20197"/>
                  </a:cubicBezTo>
                  <a:cubicBezTo>
                    <a:pt x="0" y="11222"/>
                    <a:pt x="5549" y="3182"/>
                    <a:pt x="13941" y="0"/>
                  </a:cubicBezTo>
                  <a:lnTo>
                    <a:pt x="21600" y="20197"/>
                  </a:lnTo>
                  <a:lnTo>
                    <a:pt x="29709" y="176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11" name="Text Box 22"/>
            <p:cNvSpPr txBox="1">
              <a:spLocks noChangeArrowheads="1"/>
            </p:cNvSpPr>
            <p:nvPr/>
          </p:nvSpPr>
          <p:spPr bwMode="auto">
            <a:xfrm>
              <a:off x="1823" y="1476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chemeClr val="hlink"/>
                  </a:solidFill>
                </a:rPr>
                <a:t>c</a:t>
              </a:r>
            </a:p>
          </p:txBody>
        </p:sp>
        <p:sp>
          <p:nvSpPr>
            <p:cNvPr id="44112" name="Text Box 23"/>
            <p:cNvSpPr txBox="1">
              <a:spLocks noChangeArrowheads="1"/>
            </p:cNvSpPr>
            <p:nvPr/>
          </p:nvSpPr>
          <p:spPr bwMode="auto">
            <a:xfrm>
              <a:off x="1515" y="2078"/>
              <a:ext cx="2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b</a:t>
              </a:r>
            </a:p>
          </p:txBody>
        </p:sp>
        <p:sp>
          <p:nvSpPr>
            <p:cNvPr id="44113" name="Arc 24"/>
            <p:cNvSpPr>
              <a:spLocks/>
            </p:cNvSpPr>
            <p:nvPr/>
          </p:nvSpPr>
          <p:spPr bwMode="auto">
            <a:xfrm flipH="1" flipV="1">
              <a:off x="1474" y="2323"/>
              <a:ext cx="288" cy="276"/>
            </a:xfrm>
            <a:custGeom>
              <a:avLst/>
              <a:gdLst>
                <a:gd name="T0" fmla="*/ 0 w 43200"/>
                <a:gd name="T1" fmla="*/ 0 h 41797"/>
                <a:gd name="T2" fmla="*/ 0 w 43200"/>
                <a:gd name="T3" fmla="*/ 0 h 41797"/>
                <a:gd name="T4" fmla="*/ 0 w 43200"/>
                <a:gd name="T5" fmla="*/ 0 h 41797"/>
                <a:gd name="T6" fmla="*/ 0 60000 65536"/>
                <a:gd name="T7" fmla="*/ 0 60000 65536"/>
                <a:gd name="T8" fmla="*/ 0 60000 65536"/>
                <a:gd name="T9" fmla="*/ 0 w 43200"/>
                <a:gd name="T10" fmla="*/ 0 h 41797"/>
                <a:gd name="T11" fmla="*/ 43200 w 43200"/>
                <a:gd name="T12" fmla="*/ 41797 h 41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1797" fill="none" extrusionOk="0">
                  <a:moveTo>
                    <a:pt x="29709" y="176"/>
                  </a:moveTo>
                  <a:cubicBezTo>
                    <a:pt x="37863" y="3479"/>
                    <a:pt x="43200" y="11398"/>
                    <a:pt x="43200" y="20197"/>
                  </a:cubicBezTo>
                  <a:cubicBezTo>
                    <a:pt x="43200" y="32126"/>
                    <a:pt x="33529" y="41797"/>
                    <a:pt x="21600" y="41797"/>
                  </a:cubicBezTo>
                  <a:cubicBezTo>
                    <a:pt x="9670" y="41797"/>
                    <a:pt x="0" y="32126"/>
                    <a:pt x="0" y="20197"/>
                  </a:cubicBezTo>
                  <a:cubicBezTo>
                    <a:pt x="0" y="11222"/>
                    <a:pt x="5549" y="3182"/>
                    <a:pt x="13941" y="0"/>
                  </a:cubicBezTo>
                </a:path>
                <a:path w="43200" h="41797" stroke="0" extrusionOk="0">
                  <a:moveTo>
                    <a:pt x="29709" y="176"/>
                  </a:moveTo>
                  <a:cubicBezTo>
                    <a:pt x="37863" y="3479"/>
                    <a:pt x="43200" y="11398"/>
                    <a:pt x="43200" y="20197"/>
                  </a:cubicBezTo>
                  <a:cubicBezTo>
                    <a:pt x="43200" y="32126"/>
                    <a:pt x="33529" y="41797"/>
                    <a:pt x="21600" y="41797"/>
                  </a:cubicBezTo>
                  <a:cubicBezTo>
                    <a:pt x="9670" y="41797"/>
                    <a:pt x="0" y="32126"/>
                    <a:pt x="0" y="20197"/>
                  </a:cubicBezTo>
                  <a:cubicBezTo>
                    <a:pt x="0" y="11222"/>
                    <a:pt x="5549" y="3182"/>
                    <a:pt x="13941" y="0"/>
                  </a:cubicBezTo>
                  <a:lnTo>
                    <a:pt x="21600" y="20197"/>
                  </a:lnTo>
                  <a:lnTo>
                    <a:pt x="29709" y="176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14" name="Text Box 25"/>
            <p:cNvSpPr txBox="1">
              <a:spLocks noChangeArrowheads="1"/>
            </p:cNvSpPr>
            <p:nvPr/>
          </p:nvSpPr>
          <p:spPr bwMode="auto">
            <a:xfrm>
              <a:off x="1034" y="2078"/>
              <a:ext cx="2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b</a:t>
              </a:r>
            </a:p>
          </p:txBody>
        </p:sp>
        <p:sp>
          <p:nvSpPr>
            <p:cNvPr id="44115" name="Oval 26"/>
            <p:cNvSpPr>
              <a:spLocks noChangeArrowheads="1"/>
            </p:cNvSpPr>
            <p:nvPr/>
          </p:nvSpPr>
          <p:spPr bwMode="auto">
            <a:xfrm>
              <a:off x="2131" y="1605"/>
              <a:ext cx="227" cy="227"/>
            </a:xfrm>
            <a:prstGeom prst="ellipse">
              <a:avLst/>
            </a:prstGeom>
            <a:noFill/>
            <a:ln w="19050">
              <a:solidFill>
                <a:srgbClr val="FF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CA" altLang="zh-CN"/>
            </a:p>
          </p:txBody>
        </p:sp>
        <p:sp>
          <p:nvSpPr>
            <p:cNvPr id="44116" name="Text Box 27"/>
            <p:cNvSpPr txBox="1">
              <a:spLocks noChangeArrowheads="1"/>
            </p:cNvSpPr>
            <p:nvPr/>
          </p:nvSpPr>
          <p:spPr bwMode="auto">
            <a:xfrm>
              <a:off x="2123" y="2588"/>
              <a:ext cx="2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chemeClr val="hlink"/>
                  </a:solidFill>
                </a:rPr>
                <a:t>D</a:t>
              </a:r>
            </a:p>
          </p:txBody>
        </p:sp>
        <p:sp>
          <p:nvSpPr>
            <p:cNvPr id="44117" name="Line 28"/>
            <p:cNvSpPr>
              <a:spLocks noChangeShapeType="1"/>
            </p:cNvSpPr>
            <p:nvPr/>
          </p:nvSpPr>
          <p:spPr bwMode="auto">
            <a:xfrm>
              <a:off x="1769" y="2745"/>
              <a:ext cx="321" cy="0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118" name="Oval 29"/>
            <p:cNvSpPr>
              <a:spLocks noChangeArrowheads="1"/>
            </p:cNvSpPr>
            <p:nvPr/>
          </p:nvSpPr>
          <p:spPr bwMode="auto">
            <a:xfrm>
              <a:off x="2091" y="2586"/>
              <a:ext cx="295" cy="295"/>
            </a:xfrm>
            <a:prstGeom prst="ellipse">
              <a:avLst/>
            </a:prstGeom>
            <a:noFill/>
            <a:ln w="19050">
              <a:solidFill>
                <a:srgbClr val="FF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CA" altLang="zh-CN"/>
            </a:p>
          </p:txBody>
        </p:sp>
        <p:sp>
          <p:nvSpPr>
            <p:cNvPr id="44119" name="Text Box 30"/>
            <p:cNvSpPr txBox="1">
              <a:spLocks noChangeArrowheads="1"/>
            </p:cNvSpPr>
            <p:nvPr/>
          </p:nvSpPr>
          <p:spPr bwMode="auto">
            <a:xfrm>
              <a:off x="1816" y="2490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chemeClr val="hlink"/>
                  </a:solidFill>
                </a:rPr>
                <a:t>d</a:t>
              </a:r>
            </a:p>
          </p:txBody>
        </p:sp>
        <p:sp>
          <p:nvSpPr>
            <p:cNvPr id="44120" name="Oval 31"/>
            <p:cNvSpPr>
              <a:spLocks noChangeArrowheads="1"/>
            </p:cNvSpPr>
            <p:nvPr/>
          </p:nvSpPr>
          <p:spPr bwMode="auto">
            <a:xfrm>
              <a:off x="2124" y="2619"/>
              <a:ext cx="227" cy="227"/>
            </a:xfrm>
            <a:prstGeom prst="ellipse">
              <a:avLst/>
            </a:prstGeom>
            <a:noFill/>
            <a:ln w="19050">
              <a:solidFill>
                <a:srgbClr val="FF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CA" altLang="zh-CN"/>
            </a:p>
          </p:txBody>
        </p:sp>
      </p:grpSp>
      <p:sp>
        <p:nvSpPr>
          <p:cNvPr id="44040" name="Text Box 33"/>
          <p:cNvSpPr txBox="1">
            <a:spLocks noChangeArrowheads="1"/>
          </p:cNvSpPr>
          <p:nvPr/>
        </p:nvSpPr>
        <p:spPr bwMode="auto">
          <a:xfrm>
            <a:off x="685800" y="4267200"/>
            <a:ext cx="198120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000" b="1">
                <a:latin typeface="Times New Roman" pitchFamily="18" charset="0"/>
              </a:rPr>
              <a:t>S</a:t>
            </a:r>
            <a:r>
              <a:rPr lang="en-US" altLang="zh-CN" sz="2000">
                <a:latin typeface="Times New Roman" pitchFamily="18" charset="0"/>
              </a:rPr>
              <a:t> – </a:t>
            </a:r>
            <a:r>
              <a:rPr lang="zh-CN" altLang="en-US" sz="2000" b="1">
                <a:latin typeface="Times New Roman" pitchFamily="18" charset="0"/>
              </a:rPr>
              <a:t>单词</a:t>
            </a:r>
            <a:r>
              <a:rPr lang="zh-CN" altLang="en-US" sz="2000">
                <a:latin typeface="Times New Roman" pitchFamily="18" charset="0"/>
              </a:rPr>
              <a:t>  </a:t>
            </a:r>
          </a:p>
          <a:p>
            <a:pPr eaLnBrk="1" hangingPunct="1"/>
            <a:r>
              <a:rPr lang="en-US" altLang="zh-CN" sz="2000" b="1">
                <a:latin typeface="Times New Roman" pitchFamily="18" charset="0"/>
              </a:rPr>
              <a:t>A</a:t>
            </a:r>
            <a:r>
              <a:rPr lang="en-US" altLang="zh-CN" sz="2000">
                <a:latin typeface="Times New Roman" pitchFamily="18" charset="0"/>
              </a:rPr>
              <a:t> – </a:t>
            </a:r>
            <a:r>
              <a:rPr lang="zh-CN" altLang="en-US" sz="2000" b="1">
                <a:latin typeface="Times New Roman" pitchFamily="18" charset="0"/>
              </a:rPr>
              <a:t>标识符</a:t>
            </a:r>
          </a:p>
          <a:p>
            <a:pPr eaLnBrk="1" hangingPunct="1"/>
            <a:r>
              <a:rPr lang="en-US" altLang="zh-CN" sz="2000" b="1">
                <a:latin typeface="Times New Roman" pitchFamily="18" charset="0"/>
              </a:rPr>
              <a:t>C </a:t>
            </a:r>
            <a:r>
              <a:rPr lang="en-US" altLang="zh-CN" sz="2000">
                <a:latin typeface="Times New Roman" pitchFamily="18" charset="0"/>
              </a:rPr>
              <a:t>– </a:t>
            </a:r>
            <a:r>
              <a:rPr lang="zh-CN" altLang="en-US" sz="2000" b="1">
                <a:latin typeface="Times New Roman" pitchFamily="18" charset="0"/>
              </a:rPr>
              <a:t>无符号整数</a:t>
            </a:r>
          </a:p>
          <a:p>
            <a:pPr eaLnBrk="1" hangingPunct="1"/>
            <a:r>
              <a:rPr lang="en-US" altLang="zh-CN" sz="2000">
                <a:latin typeface="Times New Roman" pitchFamily="18" charset="0"/>
              </a:rPr>
              <a:t>a – </a:t>
            </a:r>
            <a:r>
              <a:rPr lang="zh-CN" altLang="en-US" sz="2000" b="1">
                <a:latin typeface="Times New Roman" pitchFamily="18" charset="0"/>
              </a:rPr>
              <a:t>字母</a:t>
            </a:r>
          </a:p>
          <a:p>
            <a:pPr eaLnBrk="1" hangingPunct="1"/>
            <a:r>
              <a:rPr lang="en-US" altLang="zh-CN" sz="2000">
                <a:latin typeface="Times New Roman" pitchFamily="18" charset="0"/>
              </a:rPr>
              <a:t>b – </a:t>
            </a:r>
            <a:r>
              <a:rPr lang="zh-CN" altLang="en-US" sz="2000" b="1">
                <a:latin typeface="Times New Roman" pitchFamily="18" charset="0"/>
              </a:rPr>
              <a:t>数字</a:t>
            </a:r>
          </a:p>
        </p:txBody>
      </p:sp>
      <p:sp>
        <p:nvSpPr>
          <p:cNvPr id="44041" name="Text Box 34"/>
          <p:cNvSpPr txBox="1">
            <a:spLocks noChangeArrowheads="1"/>
          </p:cNvSpPr>
          <p:nvPr/>
        </p:nvSpPr>
        <p:spPr bwMode="auto">
          <a:xfrm>
            <a:off x="2514600" y="4114800"/>
            <a:ext cx="190500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b="1">
                <a:solidFill>
                  <a:schemeClr val="hlink"/>
                </a:solidFill>
                <a:latin typeface="Times New Roman" pitchFamily="18" charset="0"/>
              </a:rPr>
              <a:t>c –</a:t>
            </a:r>
            <a:r>
              <a:rPr lang="zh-CN" altLang="en-US" sz="2000" b="1">
                <a:solidFill>
                  <a:schemeClr val="hlink"/>
                </a:solidFill>
                <a:latin typeface="Times New Roman" pitchFamily="18" charset="0"/>
              </a:rPr>
              <a:t>非字母数字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b="1">
                <a:solidFill>
                  <a:schemeClr val="hlink"/>
                </a:solidFill>
                <a:latin typeface="Times New Roman" pitchFamily="18" charset="0"/>
              </a:rPr>
              <a:t>d –</a:t>
            </a:r>
            <a:r>
              <a:rPr lang="zh-CN" altLang="en-US" sz="2000" b="1">
                <a:solidFill>
                  <a:schemeClr val="hlink"/>
                </a:solidFill>
                <a:latin typeface="Times New Roman" pitchFamily="18" charset="0"/>
              </a:rPr>
              <a:t>非数字</a:t>
            </a:r>
          </a:p>
        </p:txBody>
      </p:sp>
      <p:grpSp>
        <p:nvGrpSpPr>
          <p:cNvPr id="3" name="Group 95"/>
          <p:cNvGrpSpPr>
            <a:grpSpLocks/>
          </p:cNvGrpSpPr>
          <p:nvPr/>
        </p:nvGrpSpPr>
        <p:grpSpPr bwMode="auto">
          <a:xfrm>
            <a:off x="4527550" y="533400"/>
            <a:ext cx="4267200" cy="5616575"/>
            <a:chOff x="2736" y="384"/>
            <a:chExt cx="2688" cy="3538"/>
          </a:xfrm>
        </p:grpSpPr>
        <p:grpSp>
          <p:nvGrpSpPr>
            <p:cNvPr id="4" name="Group 38"/>
            <p:cNvGrpSpPr>
              <a:grpSpLocks/>
            </p:cNvGrpSpPr>
            <p:nvPr/>
          </p:nvGrpSpPr>
          <p:grpSpPr bwMode="auto">
            <a:xfrm>
              <a:off x="3737" y="384"/>
              <a:ext cx="480" cy="231"/>
              <a:chOff x="3600" y="624"/>
              <a:chExt cx="480" cy="231"/>
            </a:xfrm>
          </p:grpSpPr>
          <p:sp>
            <p:nvSpPr>
              <p:cNvPr id="44094" name="AutoShape 36"/>
              <p:cNvSpPr>
                <a:spLocks noChangeArrowheads="1"/>
              </p:cNvSpPr>
              <p:nvPr/>
            </p:nvSpPr>
            <p:spPr bwMode="auto">
              <a:xfrm>
                <a:off x="3614" y="652"/>
                <a:ext cx="432" cy="192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CA" altLang="zh-CN"/>
              </a:p>
            </p:txBody>
          </p:sp>
          <p:sp>
            <p:nvSpPr>
              <p:cNvPr id="44095" name="Text Box 37"/>
              <p:cNvSpPr txBox="1">
                <a:spLocks noChangeArrowheads="1"/>
              </p:cNvSpPr>
              <p:nvPr/>
            </p:nvSpPr>
            <p:spPr bwMode="auto">
              <a:xfrm>
                <a:off x="3600" y="624"/>
                <a:ext cx="48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/>
                  <a:t>begin</a:t>
                </a:r>
              </a:p>
            </p:txBody>
          </p:sp>
        </p:grpSp>
        <p:sp>
          <p:nvSpPr>
            <p:cNvPr id="44044" name="Text Box 39"/>
            <p:cNvSpPr txBox="1">
              <a:spLocks noChangeArrowheads="1"/>
            </p:cNvSpPr>
            <p:nvPr/>
          </p:nvSpPr>
          <p:spPr bwMode="auto">
            <a:xfrm>
              <a:off x="3668" y="698"/>
              <a:ext cx="624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b="1"/>
                <a:t>初始化</a:t>
              </a:r>
            </a:p>
          </p:txBody>
        </p:sp>
        <p:sp>
          <p:nvSpPr>
            <p:cNvPr id="44045" name="Rectangle 40"/>
            <p:cNvSpPr>
              <a:spLocks noChangeArrowheads="1"/>
            </p:cNvSpPr>
            <p:nvPr/>
          </p:nvSpPr>
          <p:spPr bwMode="auto">
            <a:xfrm>
              <a:off x="3551" y="1056"/>
              <a:ext cx="864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2000" b="1"/>
                <a:t>过滤空格</a:t>
              </a:r>
            </a:p>
          </p:txBody>
        </p:sp>
        <p:sp>
          <p:nvSpPr>
            <p:cNvPr id="44046" name="Rectangle 41"/>
            <p:cNvSpPr>
              <a:spLocks noChangeArrowheads="1"/>
            </p:cNvSpPr>
            <p:nvPr/>
          </p:nvSpPr>
          <p:spPr bwMode="auto">
            <a:xfrm>
              <a:off x="3558" y="1431"/>
              <a:ext cx="864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2000"/>
                <a:t>Read(ch)</a:t>
              </a:r>
            </a:p>
          </p:txBody>
        </p:sp>
        <p:grpSp>
          <p:nvGrpSpPr>
            <p:cNvPr id="5" name="Group 44"/>
            <p:cNvGrpSpPr>
              <a:grpSpLocks/>
            </p:cNvGrpSpPr>
            <p:nvPr/>
          </p:nvGrpSpPr>
          <p:grpSpPr bwMode="auto">
            <a:xfrm>
              <a:off x="3642" y="1782"/>
              <a:ext cx="664" cy="254"/>
              <a:chOff x="3601" y="2174"/>
              <a:chExt cx="664" cy="254"/>
            </a:xfrm>
          </p:grpSpPr>
          <p:sp>
            <p:nvSpPr>
              <p:cNvPr id="44092" name="Text Box 42"/>
              <p:cNvSpPr txBox="1">
                <a:spLocks noChangeArrowheads="1"/>
              </p:cNvSpPr>
              <p:nvPr/>
            </p:nvSpPr>
            <p:spPr bwMode="auto">
              <a:xfrm>
                <a:off x="3641" y="2174"/>
                <a:ext cx="62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000"/>
                  <a:t>ch=?</a:t>
                </a:r>
              </a:p>
            </p:txBody>
          </p:sp>
          <p:sp>
            <p:nvSpPr>
              <p:cNvPr id="44093" name="AutoShape 43"/>
              <p:cNvSpPr>
                <a:spLocks noChangeArrowheads="1"/>
              </p:cNvSpPr>
              <p:nvPr/>
            </p:nvSpPr>
            <p:spPr bwMode="auto">
              <a:xfrm>
                <a:off x="3601" y="2188"/>
                <a:ext cx="658" cy="240"/>
              </a:xfrm>
              <a:prstGeom prst="flowChartPreparation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CA" altLang="zh-CN"/>
              </a:p>
            </p:txBody>
          </p:sp>
        </p:grpSp>
        <p:sp>
          <p:nvSpPr>
            <p:cNvPr id="44048" name="Rectangle 45"/>
            <p:cNvSpPr>
              <a:spLocks noChangeArrowheads="1"/>
            </p:cNvSpPr>
            <p:nvPr/>
          </p:nvSpPr>
          <p:spPr bwMode="auto">
            <a:xfrm>
              <a:off x="3001" y="2110"/>
              <a:ext cx="864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000"/>
                <a:t>w←w+ch</a:t>
              </a:r>
            </a:p>
          </p:txBody>
        </p:sp>
        <p:sp>
          <p:nvSpPr>
            <p:cNvPr id="44049" name="Rectangle 46"/>
            <p:cNvSpPr>
              <a:spLocks noChangeArrowheads="1"/>
            </p:cNvSpPr>
            <p:nvPr/>
          </p:nvSpPr>
          <p:spPr bwMode="auto">
            <a:xfrm>
              <a:off x="2995" y="2471"/>
              <a:ext cx="864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2000"/>
                <a:t>Read(ch)</a:t>
              </a:r>
            </a:p>
          </p:txBody>
        </p:sp>
        <p:sp>
          <p:nvSpPr>
            <p:cNvPr id="44050" name="AutoShape 47"/>
            <p:cNvSpPr>
              <a:spLocks noChangeArrowheads="1"/>
            </p:cNvSpPr>
            <p:nvPr/>
          </p:nvSpPr>
          <p:spPr bwMode="auto">
            <a:xfrm>
              <a:off x="3049" y="2808"/>
              <a:ext cx="720" cy="336"/>
            </a:xfrm>
            <a:prstGeom prst="flowChartDecision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CA" altLang="zh-CN"/>
            </a:p>
          </p:txBody>
        </p:sp>
        <p:sp>
          <p:nvSpPr>
            <p:cNvPr id="44051" name="Text Box 48"/>
            <p:cNvSpPr txBox="1">
              <a:spLocks noChangeArrowheads="1"/>
            </p:cNvSpPr>
            <p:nvPr/>
          </p:nvSpPr>
          <p:spPr bwMode="auto">
            <a:xfrm>
              <a:off x="3097" y="2849"/>
              <a:ext cx="6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dirty="0" err="1"/>
                <a:t>ch</a:t>
              </a:r>
              <a:r>
                <a:rPr lang="en-US" altLang="zh-CN" sz="2000" dirty="0"/>
                <a:t>=</a:t>
              </a:r>
              <a:r>
                <a:rPr lang="en-US" altLang="zh-CN" sz="2000" dirty="0" err="1"/>
                <a:t>a|b</a:t>
              </a:r>
              <a:endParaRPr lang="en-US" altLang="zh-CN" sz="2000" dirty="0"/>
            </a:p>
          </p:txBody>
        </p:sp>
        <p:sp>
          <p:nvSpPr>
            <p:cNvPr id="44052" name="Rectangle 49"/>
            <p:cNvSpPr>
              <a:spLocks noChangeArrowheads="1"/>
            </p:cNvSpPr>
            <p:nvPr/>
          </p:nvSpPr>
          <p:spPr bwMode="auto">
            <a:xfrm>
              <a:off x="4122" y="2131"/>
              <a:ext cx="864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000"/>
                <a:t>w←w+ch</a:t>
              </a:r>
            </a:p>
          </p:txBody>
        </p:sp>
        <p:sp>
          <p:nvSpPr>
            <p:cNvPr id="44053" name="Rectangle 50"/>
            <p:cNvSpPr>
              <a:spLocks noChangeArrowheads="1"/>
            </p:cNvSpPr>
            <p:nvPr/>
          </p:nvSpPr>
          <p:spPr bwMode="auto">
            <a:xfrm>
              <a:off x="4109" y="2499"/>
              <a:ext cx="864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2000"/>
                <a:t>Read(ch)</a:t>
              </a:r>
            </a:p>
          </p:txBody>
        </p:sp>
        <p:sp>
          <p:nvSpPr>
            <p:cNvPr id="44054" name="AutoShape 51"/>
            <p:cNvSpPr>
              <a:spLocks noChangeArrowheads="1"/>
            </p:cNvSpPr>
            <p:nvPr/>
          </p:nvSpPr>
          <p:spPr bwMode="auto">
            <a:xfrm>
              <a:off x="4170" y="2829"/>
              <a:ext cx="720" cy="336"/>
            </a:xfrm>
            <a:prstGeom prst="flowChartDecision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CA" altLang="zh-CN"/>
            </a:p>
          </p:txBody>
        </p:sp>
        <p:sp>
          <p:nvSpPr>
            <p:cNvPr id="44055" name="Text Box 52"/>
            <p:cNvSpPr txBox="1">
              <a:spLocks noChangeArrowheads="1"/>
            </p:cNvSpPr>
            <p:nvPr/>
          </p:nvSpPr>
          <p:spPr bwMode="auto">
            <a:xfrm>
              <a:off x="4218" y="2860"/>
              <a:ext cx="6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/>
                <a:t>ch=b</a:t>
              </a:r>
            </a:p>
          </p:txBody>
        </p:sp>
        <p:sp>
          <p:nvSpPr>
            <p:cNvPr id="44056" name="Line 53"/>
            <p:cNvSpPr>
              <a:spLocks noChangeShapeType="1"/>
            </p:cNvSpPr>
            <p:nvPr/>
          </p:nvSpPr>
          <p:spPr bwMode="auto">
            <a:xfrm>
              <a:off x="3977" y="659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57" name="Line 54"/>
            <p:cNvSpPr>
              <a:spLocks noChangeShapeType="1"/>
            </p:cNvSpPr>
            <p:nvPr/>
          </p:nvSpPr>
          <p:spPr bwMode="auto">
            <a:xfrm>
              <a:off x="3977" y="1001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58" name="Line 55"/>
            <p:cNvSpPr>
              <a:spLocks noChangeShapeType="1"/>
            </p:cNvSpPr>
            <p:nvPr/>
          </p:nvSpPr>
          <p:spPr bwMode="auto">
            <a:xfrm>
              <a:off x="3984" y="1364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59" name="Line 56"/>
            <p:cNvSpPr>
              <a:spLocks noChangeShapeType="1"/>
            </p:cNvSpPr>
            <p:nvPr/>
          </p:nvSpPr>
          <p:spPr bwMode="auto">
            <a:xfrm>
              <a:off x="3977" y="172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60" name="Line 57"/>
            <p:cNvSpPr>
              <a:spLocks noChangeShapeType="1"/>
            </p:cNvSpPr>
            <p:nvPr/>
          </p:nvSpPr>
          <p:spPr bwMode="auto">
            <a:xfrm flipH="1">
              <a:off x="3408" y="1920"/>
              <a:ext cx="24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61" name="Line 58"/>
            <p:cNvSpPr>
              <a:spLocks noChangeShapeType="1"/>
            </p:cNvSpPr>
            <p:nvPr/>
          </p:nvSpPr>
          <p:spPr bwMode="auto">
            <a:xfrm>
              <a:off x="4307" y="1912"/>
              <a:ext cx="19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62" name="Text Box 59"/>
            <p:cNvSpPr txBox="1">
              <a:spLocks noChangeArrowheads="1"/>
            </p:cNvSpPr>
            <p:nvPr/>
          </p:nvSpPr>
          <p:spPr bwMode="auto">
            <a:xfrm>
              <a:off x="3531" y="1903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/>
                <a:t>a</a:t>
              </a:r>
            </a:p>
          </p:txBody>
        </p:sp>
        <p:sp>
          <p:nvSpPr>
            <p:cNvPr id="44063" name="Text Box 60"/>
            <p:cNvSpPr txBox="1">
              <a:spLocks noChangeArrowheads="1"/>
            </p:cNvSpPr>
            <p:nvPr/>
          </p:nvSpPr>
          <p:spPr bwMode="auto">
            <a:xfrm>
              <a:off x="4224" y="1918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/>
                <a:t>b</a:t>
              </a:r>
            </a:p>
          </p:txBody>
        </p:sp>
        <p:sp>
          <p:nvSpPr>
            <p:cNvPr id="44064" name="Line 61"/>
            <p:cNvSpPr>
              <a:spLocks noChangeShapeType="1"/>
            </p:cNvSpPr>
            <p:nvPr/>
          </p:nvSpPr>
          <p:spPr bwMode="auto">
            <a:xfrm>
              <a:off x="4320" y="1906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65" name="Text Box 62"/>
            <p:cNvSpPr txBox="1">
              <a:spLocks noChangeArrowheads="1"/>
            </p:cNvSpPr>
            <p:nvPr/>
          </p:nvSpPr>
          <p:spPr bwMode="auto">
            <a:xfrm>
              <a:off x="4322" y="1744"/>
              <a:ext cx="28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000" b="1"/>
                <a:t>其它</a:t>
              </a:r>
            </a:p>
          </p:txBody>
        </p:sp>
        <p:sp>
          <p:nvSpPr>
            <p:cNvPr id="44066" name="Rectangle 63"/>
            <p:cNvSpPr>
              <a:spLocks noChangeArrowheads="1"/>
            </p:cNvSpPr>
            <p:nvPr/>
          </p:nvSpPr>
          <p:spPr bwMode="auto">
            <a:xfrm>
              <a:off x="4656" y="1771"/>
              <a:ext cx="768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1800" b="1"/>
                <a:t>报错处理</a:t>
              </a:r>
            </a:p>
          </p:txBody>
        </p:sp>
        <p:sp>
          <p:nvSpPr>
            <p:cNvPr id="44067" name="Line 64"/>
            <p:cNvSpPr>
              <a:spLocks noChangeShapeType="1"/>
            </p:cNvSpPr>
            <p:nvPr/>
          </p:nvSpPr>
          <p:spPr bwMode="auto">
            <a:xfrm>
              <a:off x="3408" y="2406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68" name="Line 65"/>
            <p:cNvSpPr>
              <a:spLocks noChangeShapeType="1"/>
            </p:cNvSpPr>
            <p:nvPr/>
          </p:nvSpPr>
          <p:spPr bwMode="auto">
            <a:xfrm>
              <a:off x="4526" y="242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69" name="Line 66"/>
            <p:cNvSpPr>
              <a:spLocks noChangeShapeType="1"/>
            </p:cNvSpPr>
            <p:nvPr/>
          </p:nvSpPr>
          <p:spPr bwMode="auto">
            <a:xfrm>
              <a:off x="3406" y="2763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70" name="Line 67"/>
            <p:cNvSpPr>
              <a:spLocks noChangeShapeType="1"/>
            </p:cNvSpPr>
            <p:nvPr/>
          </p:nvSpPr>
          <p:spPr bwMode="auto">
            <a:xfrm>
              <a:off x="4531" y="2791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71" name="Line 69"/>
            <p:cNvSpPr>
              <a:spLocks noChangeShapeType="1"/>
            </p:cNvSpPr>
            <p:nvPr/>
          </p:nvSpPr>
          <p:spPr bwMode="auto">
            <a:xfrm>
              <a:off x="2908" y="2983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72" name="Line 71"/>
            <p:cNvSpPr>
              <a:spLocks noChangeShapeType="1"/>
            </p:cNvSpPr>
            <p:nvPr/>
          </p:nvSpPr>
          <p:spPr bwMode="auto">
            <a:xfrm>
              <a:off x="2908" y="2262"/>
              <a:ext cx="0" cy="7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73" name="Line 72"/>
            <p:cNvSpPr>
              <a:spLocks noChangeShapeType="1"/>
            </p:cNvSpPr>
            <p:nvPr/>
          </p:nvSpPr>
          <p:spPr bwMode="auto">
            <a:xfrm>
              <a:off x="2914" y="225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74" name="Line 73"/>
            <p:cNvSpPr>
              <a:spLocks noChangeShapeType="1"/>
            </p:cNvSpPr>
            <p:nvPr/>
          </p:nvSpPr>
          <p:spPr bwMode="auto">
            <a:xfrm>
              <a:off x="4894" y="2997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75" name="Line 74"/>
            <p:cNvSpPr>
              <a:spLocks noChangeShapeType="1"/>
            </p:cNvSpPr>
            <p:nvPr/>
          </p:nvSpPr>
          <p:spPr bwMode="auto">
            <a:xfrm>
              <a:off x="5047" y="2276"/>
              <a:ext cx="0" cy="7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76" name="Line 76"/>
            <p:cNvSpPr>
              <a:spLocks noChangeShapeType="1"/>
            </p:cNvSpPr>
            <p:nvPr/>
          </p:nvSpPr>
          <p:spPr bwMode="auto">
            <a:xfrm flipH="1">
              <a:off x="4944" y="225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77" name="Text Box 77"/>
            <p:cNvSpPr txBox="1">
              <a:spLocks noChangeArrowheads="1"/>
            </p:cNvSpPr>
            <p:nvPr/>
          </p:nvSpPr>
          <p:spPr bwMode="auto">
            <a:xfrm>
              <a:off x="2736" y="2742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/>
                <a:t>y</a:t>
              </a:r>
            </a:p>
          </p:txBody>
        </p:sp>
        <p:sp>
          <p:nvSpPr>
            <p:cNvPr id="44078" name="Text Box 78"/>
            <p:cNvSpPr txBox="1">
              <a:spLocks noChangeArrowheads="1"/>
            </p:cNvSpPr>
            <p:nvPr/>
          </p:nvSpPr>
          <p:spPr bwMode="auto">
            <a:xfrm>
              <a:off x="5033" y="2784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/>
                <a:t>y</a:t>
              </a:r>
            </a:p>
          </p:txBody>
        </p:sp>
        <p:sp>
          <p:nvSpPr>
            <p:cNvPr id="44079" name="Rectangle 81"/>
            <p:cNvSpPr>
              <a:spLocks noChangeArrowheads="1"/>
            </p:cNvSpPr>
            <p:nvPr/>
          </p:nvSpPr>
          <p:spPr bwMode="auto">
            <a:xfrm>
              <a:off x="3024" y="3242"/>
              <a:ext cx="864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2000"/>
                <a:t>kind←0</a:t>
              </a:r>
            </a:p>
          </p:txBody>
        </p:sp>
        <p:sp>
          <p:nvSpPr>
            <p:cNvPr id="44080" name="Rectangle 82"/>
            <p:cNvSpPr>
              <a:spLocks noChangeArrowheads="1"/>
            </p:cNvSpPr>
            <p:nvPr/>
          </p:nvSpPr>
          <p:spPr bwMode="auto">
            <a:xfrm>
              <a:off x="4115" y="3271"/>
              <a:ext cx="864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2000"/>
                <a:t>kind←1</a:t>
              </a:r>
            </a:p>
          </p:txBody>
        </p:sp>
        <p:sp>
          <p:nvSpPr>
            <p:cNvPr id="44081" name="Line 83"/>
            <p:cNvSpPr>
              <a:spLocks noChangeShapeType="1"/>
            </p:cNvSpPr>
            <p:nvPr/>
          </p:nvSpPr>
          <p:spPr bwMode="auto">
            <a:xfrm>
              <a:off x="3415" y="3181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82" name="Line 84"/>
            <p:cNvSpPr>
              <a:spLocks noChangeShapeType="1"/>
            </p:cNvSpPr>
            <p:nvPr/>
          </p:nvSpPr>
          <p:spPr bwMode="auto">
            <a:xfrm>
              <a:off x="4525" y="321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83" name="Text Box 85"/>
            <p:cNvSpPr txBox="1">
              <a:spLocks noChangeArrowheads="1"/>
            </p:cNvSpPr>
            <p:nvPr/>
          </p:nvSpPr>
          <p:spPr bwMode="auto">
            <a:xfrm>
              <a:off x="3455" y="3042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/>
                <a:t>n</a:t>
              </a:r>
            </a:p>
          </p:txBody>
        </p:sp>
        <p:sp>
          <p:nvSpPr>
            <p:cNvPr id="44084" name="Text Box 86"/>
            <p:cNvSpPr txBox="1">
              <a:spLocks noChangeArrowheads="1"/>
            </p:cNvSpPr>
            <p:nvPr/>
          </p:nvSpPr>
          <p:spPr bwMode="auto">
            <a:xfrm>
              <a:off x="4558" y="3059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/>
                <a:t>n</a:t>
              </a:r>
            </a:p>
          </p:txBody>
        </p:sp>
        <p:sp>
          <p:nvSpPr>
            <p:cNvPr id="44085" name="Line 87"/>
            <p:cNvSpPr>
              <a:spLocks noChangeShapeType="1"/>
            </p:cNvSpPr>
            <p:nvPr/>
          </p:nvSpPr>
          <p:spPr bwMode="auto">
            <a:xfrm>
              <a:off x="3429" y="3537"/>
              <a:ext cx="0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86" name="Line 89"/>
            <p:cNvSpPr>
              <a:spLocks noChangeShapeType="1"/>
            </p:cNvSpPr>
            <p:nvPr/>
          </p:nvSpPr>
          <p:spPr bwMode="auto">
            <a:xfrm>
              <a:off x="3436" y="3602"/>
              <a:ext cx="109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87" name="Line 90"/>
            <p:cNvSpPr>
              <a:spLocks noChangeShapeType="1"/>
            </p:cNvSpPr>
            <p:nvPr/>
          </p:nvSpPr>
          <p:spPr bwMode="auto">
            <a:xfrm>
              <a:off x="4533" y="3549"/>
              <a:ext cx="0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088" name="Line 91"/>
            <p:cNvSpPr>
              <a:spLocks noChangeShapeType="1"/>
            </p:cNvSpPr>
            <p:nvPr/>
          </p:nvSpPr>
          <p:spPr bwMode="auto">
            <a:xfrm>
              <a:off x="3977" y="3639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6" name="Group 92"/>
            <p:cNvGrpSpPr>
              <a:grpSpLocks/>
            </p:cNvGrpSpPr>
            <p:nvPr/>
          </p:nvGrpSpPr>
          <p:grpSpPr bwMode="auto">
            <a:xfrm>
              <a:off x="3744" y="3691"/>
              <a:ext cx="480" cy="231"/>
              <a:chOff x="3600" y="624"/>
              <a:chExt cx="480" cy="231"/>
            </a:xfrm>
          </p:grpSpPr>
          <p:sp>
            <p:nvSpPr>
              <p:cNvPr id="44090" name="AutoShape 93"/>
              <p:cNvSpPr>
                <a:spLocks noChangeArrowheads="1"/>
              </p:cNvSpPr>
              <p:nvPr/>
            </p:nvSpPr>
            <p:spPr bwMode="auto">
              <a:xfrm>
                <a:off x="3614" y="652"/>
                <a:ext cx="432" cy="192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CA" altLang="zh-CN"/>
              </a:p>
            </p:txBody>
          </p:sp>
          <p:sp>
            <p:nvSpPr>
              <p:cNvPr id="44091" name="Text Box 94"/>
              <p:cNvSpPr txBox="1">
                <a:spLocks noChangeArrowheads="1"/>
              </p:cNvSpPr>
              <p:nvPr/>
            </p:nvSpPr>
            <p:spPr bwMode="auto">
              <a:xfrm>
                <a:off x="3600" y="624"/>
                <a:ext cx="48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1800"/>
                  <a:t>end</a:t>
                </a:r>
              </a:p>
            </p:txBody>
          </p:sp>
        </p:grpSp>
      </p:grpSp>
      <p:sp>
        <p:nvSpPr>
          <p:cNvPr id="89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48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0" name="Text Box 2"/>
          <p:cNvSpPr txBox="1">
            <a:spLocks noChangeArrowheads="1"/>
          </p:cNvSpPr>
          <p:nvPr/>
        </p:nvSpPr>
        <p:spPr bwMode="auto">
          <a:xfrm>
            <a:off x="152400" y="314980"/>
            <a:ext cx="5181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根据</a:t>
            </a:r>
            <a:r>
              <a:rPr lang="en-US" altLang="zh-CN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DFA</a:t>
            </a: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设计词法分析程序 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Text Box 3"/>
          <p:cNvSpPr txBox="1">
            <a:spLocks noChangeArrowheads="1"/>
          </p:cNvSpPr>
          <p:nvPr/>
        </p:nvSpPr>
        <p:spPr bwMode="auto">
          <a:xfrm flipH="1">
            <a:off x="8480425" y="5999163"/>
            <a:ext cx="5111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1000" u="sng">
                <a:hlinkClick r:id="rId3" action="ppaction://hlinksldjump"/>
              </a:rPr>
              <a:t>目录</a:t>
            </a:r>
            <a:endParaRPr lang="zh-CN" altLang="en-US" sz="1000" u="sng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762000" y="990600"/>
            <a:ext cx="7467600" cy="102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595313"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LEX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：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windows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中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FLEX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，词法分析程序生成工具，实现词法分析程序的自动生成。</a:t>
            </a:r>
          </a:p>
        </p:txBody>
      </p:sp>
      <p:sp>
        <p:nvSpPr>
          <p:cNvPr id="45061" name="Rectangle 59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974012" cy="533400"/>
          </a:xfrm>
        </p:spPr>
        <p:txBody>
          <a:bodyPr/>
          <a:lstStyle/>
          <a:p>
            <a:pPr eaLnBrk="1" hangingPunct="1"/>
            <a:r>
              <a:rPr lang="en-US" altLang="zh-CN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3.6</a:t>
            </a:r>
            <a:r>
              <a:rPr lang="zh-CN" altLang="en-US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　词法分析程序的自动构造工具（自学部分）</a:t>
            </a:r>
          </a:p>
        </p:txBody>
      </p:sp>
      <p:sp>
        <p:nvSpPr>
          <p:cNvPr id="10" name="Text Box 33"/>
          <p:cNvSpPr txBox="1">
            <a:spLocks noChangeArrowheads="1"/>
          </p:cNvSpPr>
          <p:nvPr/>
        </p:nvSpPr>
        <p:spPr bwMode="auto">
          <a:xfrm>
            <a:off x="1851025" y="2362200"/>
            <a:ext cx="1008062" cy="862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000" b="1">
                <a:latin typeface="+mn-ea"/>
                <a:ea typeface="+mn-ea"/>
                <a:cs typeface="Times New Roman" pitchFamily="18" charset="0"/>
              </a:rPr>
              <a:t>LEX</a:t>
            </a:r>
          </a:p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latin typeface="+mn-ea"/>
                <a:ea typeface="+mn-ea"/>
                <a:cs typeface="Times New Roman" pitchFamily="18" charset="0"/>
              </a:rPr>
              <a:t>源程序</a:t>
            </a:r>
          </a:p>
        </p:txBody>
      </p:sp>
      <p:sp>
        <p:nvSpPr>
          <p:cNvPr id="45063" name="Line 38"/>
          <p:cNvSpPr>
            <a:spLocks noChangeShapeType="1"/>
          </p:cNvSpPr>
          <p:nvPr/>
        </p:nvSpPr>
        <p:spPr bwMode="auto">
          <a:xfrm>
            <a:off x="2859087" y="2789237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5064" name="Text Box 44"/>
          <p:cNvSpPr txBox="1">
            <a:spLocks noChangeArrowheads="1"/>
          </p:cNvSpPr>
          <p:nvPr/>
        </p:nvSpPr>
        <p:spPr bwMode="auto">
          <a:xfrm>
            <a:off x="3795712" y="2362200"/>
            <a:ext cx="1223963" cy="862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000" b="1">
                <a:latin typeface="+mn-ea"/>
                <a:ea typeface="+mn-ea"/>
                <a:cs typeface="Times New Roman" pitchFamily="18" charset="0"/>
              </a:rPr>
              <a:t>LEX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+mn-ea"/>
                <a:ea typeface="+mn-ea"/>
                <a:cs typeface="Times New Roman" pitchFamily="18" charset="0"/>
              </a:rPr>
              <a:t>编译程序</a:t>
            </a:r>
          </a:p>
        </p:txBody>
      </p:sp>
      <p:sp>
        <p:nvSpPr>
          <p:cNvPr id="25" name="Text Box 33"/>
          <p:cNvSpPr txBox="1">
            <a:spLocks noChangeArrowheads="1"/>
          </p:cNvSpPr>
          <p:nvPr/>
        </p:nvSpPr>
        <p:spPr bwMode="auto">
          <a:xfrm>
            <a:off x="5954712" y="2428875"/>
            <a:ext cx="1225550" cy="708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latin typeface="+mn-ea"/>
                <a:ea typeface="+mn-ea"/>
                <a:cs typeface="Times New Roman" pitchFamily="18" charset="0"/>
              </a:rPr>
              <a:t>词法分析源程序</a:t>
            </a:r>
          </a:p>
        </p:txBody>
      </p:sp>
      <p:sp>
        <p:nvSpPr>
          <p:cNvPr id="45066" name="Line 38"/>
          <p:cNvSpPr>
            <a:spLocks noChangeShapeType="1"/>
          </p:cNvSpPr>
          <p:nvPr/>
        </p:nvSpPr>
        <p:spPr bwMode="auto">
          <a:xfrm>
            <a:off x="5019675" y="2789237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27" name="Text Box 33"/>
          <p:cNvSpPr txBox="1">
            <a:spLocks noChangeArrowheads="1"/>
          </p:cNvSpPr>
          <p:nvPr/>
        </p:nvSpPr>
        <p:spPr bwMode="auto">
          <a:xfrm>
            <a:off x="1851025" y="2605087"/>
            <a:ext cx="100806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000" b="1">
                <a:latin typeface="+mn-ea"/>
                <a:ea typeface="+mn-ea"/>
                <a:cs typeface="Times New Roman" pitchFamily="18" charset="0"/>
              </a:rPr>
              <a:t>Lex.l</a:t>
            </a:r>
          </a:p>
        </p:txBody>
      </p:sp>
      <p:sp>
        <p:nvSpPr>
          <p:cNvPr id="28" name="Text Box 33"/>
          <p:cNvSpPr txBox="1">
            <a:spLocks noChangeArrowheads="1"/>
          </p:cNvSpPr>
          <p:nvPr/>
        </p:nvSpPr>
        <p:spPr bwMode="auto">
          <a:xfrm>
            <a:off x="5954712" y="2605087"/>
            <a:ext cx="12255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000" b="1">
                <a:latin typeface="+mn-ea"/>
                <a:ea typeface="+mn-ea"/>
                <a:cs typeface="Times New Roman" pitchFamily="18" charset="0"/>
              </a:rPr>
              <a:t>Lex.yy.c</a:t>
            </a:r>
            <a:endParaRPr lang="zh-CN" altLang="en-US" sz="2000" b="1"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30" name="Line 38"/>
          <p:cNvSpPr>
            <a:spLocks noChangeShapeType="1"/>
          </p:cNvSpPr>
          <p:nvPr/>
        </p:nvSpPr>
        <p:spPr bwMode="auto">
          <a:xfrm>
            <a:off x="2859087" y="3941762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1" name="Text Box 44"/>
          <p:cNvSpPr txBox="1">
            <a:spLocks noChangeArrowheads="1"/>
          </p:cNvSpPr>
          <p:nvPr/>
        </p:nvSpPr>
        <p:spPr bwMode="auto">
          <a:xfrm>
            <a:off x="3795712" y="3514725"/>
            <a:ext cx="1223963" cy="862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000" b="1">
                <a:latin typeface="+mn-ea"/>
                <a:ea typeface="+mn-ea"/>
                <a:cs typeface="Times New Roman" pitchFamily="18" charset="0"/>
              </a:rPr>
              <a:t>C</a:t>
            </a:r>
            <a:r>
              <a:rPr lang="zh-CN" altLang="en-US" sz="2000" b="1">
                <a:latin typeface="+mn-ea"/>
                <a:ea typeface="+mn-ea"/>
                <a:cs typeface="Times New Roman" pitchFamily="18" charset="0"/>
              </a:rPr>
              <a:t>语言</a:t>
            </a:r>
            <a:endParaRPr lang="en-US" altLang="zh-CN" sz="2000" b="1">
              <a:latin typeface="+mn-ea"/>
              <a:ea typeface="+mn-ea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+mn-ea"/>
                <a:ea typeface="+mn-ea"/>
                <a:cs typeface="Times New Roman" pitchFamily="18" charset="0"/>
              </a:rPr>
              <a:t>编译程序</a:t>
            </a:r>
          </a:p>
        </p:txBody>
      </p:sp>
      <p:sp>
        <p:nvSpPr>
          <p:cNvPr id="33" name="Line 38"/>
          <p:cNvSpPr>
            <a:spLocks noChangeShapeType="1"/>
          </p:cNvSpPr>
          <p:nvPr/>
        </p:nvSpPr>
        <p:spPr bwMode="auto">
          <a:xfrm>
            <a:off x="5019675" y="3941762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1600200" y="3757612"/>
            <a:ext cx="1258887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000" b="1">
                <a:latin typeface="+mn-ea"/>
                <a:ea typeface="+mn-ea"/>
                <a:cs typeface="Times New Roman" pitchFamily="18" charset="0"/>
              </a:rPr>
              <a:t>Lex.yy.c</a:t>
            </a: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5954712" y="3757612"/>
            <a:ext cx="12255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000" b="1">
                <a:latin typeface="+mn-ea"/>
                <a:ea typeface="+mn-ea"/>
                <a:cs typeface="Times New Roman" pitchFamily="18" charset="0"/>
              </a:rPr>
              <a:t>a.exe</a:t>
            </a:r>
            <a:endParaRPr lang="zh-CN" altLang="en-US" sz="2000" b="1"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36" name="Line 38"/>
          <p:cNvSpPr>
            <a:spLocks noChangeShapeType="1"/>
          </p:cNvSpPr>
          <p:nvPr/>
        </p:nvSpPr>
        <p:spPr bwMode="auto">
          <a:xfrm>
            <a:off x="2859087" y="5022850"/>
            <a:ext cx="936625" cy="15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3795712" y="4597400"/>
            <a:ext cx="1223963" cy="860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000" b="1">
                <a:latin typeface="+mn-ea"/>
                <a:ea typeface="+mn-ea"/>
                <a:cs typeface="Times New Roman" pitchFamily="18" charset="0"/>
              </a:rPr>
              <a:t>C</a:t>
            </a:r>
            <a:r>
              <a:rPr lang="zh-CN" altLang="en-US" sz="2000" b="1">
                <a:latin typeface="+mn-ea"/>
                <a:ea typeface="+mn-ea"/>
                <a:cs typeface="Times New Roman" pitchFamily="18" charset="0"/>
              </a:rPr>
              <a:t>语言</a:t>
            </a:r>
            <a:endParaRPr lang="en-US" altLang="zh-CN" sz="2000" b="1">
              <a:latin typeface="+mn-ea"/>
              <a:ea typeface="+mn-ea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+mn-ea"/>
                <a:ea typeface="+mn-ea"/>
                <a:cs typeface="Times New Roman" pitchFamily="18" charset="0"/>
              </a:rPr>
              <a:t>编译程序</a:t>
            </a:r>
          </a:p>
        </p:txBody>
      </p:sp>
      <p:sp>
        <p:nvSpPr>
          <p:cNvPr id="38" name="Line 38"/>
          <p:cNvSpPr>
            <a:spLocks noChangeShapeType="1"/>
          </p:cNvSpPr>
          <p:nvPr/>
        </p:nvSpPr>
        <p:spPr bwMode="auto">
          <a:xfrm>
            <a:off x="5019675" y="5024437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9" name="Text Box 33"/>
          <p:cNvSpPr txBox="1">
            <a:spLocks noChangeArrowheads="1"/>
          </p:cNvSpPr>
          <p:nvPr/>
        </p:nvSpPr>
        <p:spPr bwMode="auto">
          <a:xfrm>
            <a:off x="1706562" y="4840287"/>
            <a:ext cx="11525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latin typeface="+mn-ea"/>
                <a:ea typeface="+mn-ea"/>
                <a:cs typeface="Times New Roman" pitchFamily="18" charset="0"/>
              </a:rPr>
              <a:t>输入串</a:t>
            </a:r>
            <a:endParaRPr lang="en-US" altLang="zh-CN" sz="2000" b="1"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0" name="Text Box 33"/>
          <p:cNvSpPr txBox="1">
            <a:spLocks noChangeArrowheads="1"/>
          </p:cNvSpPr>
          <p:nvPr/>
        </p:nvSpPr>
        <p:spPr bwMode="auto">
          <a:xfrm>
            <a:off x="5954712" y="4840287"/>
            <a:ext cx="1512888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latin typeface="+mn-ea"/>
                <a:ea typeface="+mn-ea"/>
                <a:cs typeface="Times New Roman" pitchFamily="18" charset="0"/>
              </a:rPr>
              <a:t>单词符号串</a:t>
            </a:r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49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 animBg="1"/>
      <p:bldP spid="27" grpId="0" animBg="1"/>
      <p:bldP spid="28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8"/>
          <p:cNvSpPr>
            <a:spLocks noChangeArrowheads="1"/>
          </p:cNvSpPr>
          <p:nvPr/>
        </p:nvSpPr>
        <p:spPr bwMode="auto">
          <a:xfrm>
            <a:off x="914400" y="3688596"/>
            <a:ext cx="7315200" cy="23622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197" name="Text Box 6"/>
          <p:cNvSpPr txBox="1">
            <a:spLocks noChangeArrowheads="1"/>
          </p:cNvSpPr>
          <p:nvPr/>
        </p:nvSpPr>
        <p:spPr bwMode="auto">
          <a:xfrm>
            <a:off x="228600" y="933929"/>
            <a:ext cx="8458200" cy="2834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617538"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词法分析程序通常与后阶段语法分析程序接口有下列两种方式。</a:t>
            </a:r>
          </a:p>
          <a:p>
            <a:pPr indent="617538"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⑴词法分析程序和语法分析程序各自独立一趟方式。即词法分析程序把字符流的源程序转换成单词流的内部程序形式，供语法分析程序之用。</a:t>
            </a:r>
          </a:p>
          <a:p>
            <a:pPr indent="617538"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⑵词法分析程序和语法分析程序合并为一趟方式。即词法分析程序由反复语法分析程序调用，每调用一次从源程序中一个新单词返回给语法分析程序。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962025" y="3764796"/>
            <a:ext cx="7161213" cy="2286000"/>
            <a:chOff x="460" y="2400"/>
            <a:chExt cx="4511" cy="1440"/>
          </a:xfrm>
        </p:grpSpPr>
        <p:grpSp>
          <p:nvGrpSpPr>
            <p:cNvPr id="3" name="Group 36"/>
            <p:cNvGrpSpPr>
              <a:grpSpLocks/>
            </p:cNvGrpSpPr>
            <p:nvPr/>
          </p:nvGrpSpPr>
          <p:grpSpPr bwMode="auto">
            <a:xfrm>
              <a:off x="1282" y="2400"/>
              <a:ext cx="1310" cy="1391"/>
              <a:chOff x="1282" y="2400"/>
              <a:chExt cx="1310" cy="1391"/>
            </a:xfrm>
          </p:grpSpPr>
          <p:sp>
            <p:nvSpPr>
              <p:cNvPr id="8215" name="Text Box 10"/>
              <p:cNvSpPr txBox="1">
                <a:spLocks noChangeArrowheads="1"/>
              </p:cNvSpPr>
              <p:nvPr/>
            </p:nvSpPr>
            <p:spPr bwMode="auto">
              <a:xfrm>
                <a:off x="1296" y="2772"/>
                <a:ext cx="1296" cy="26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000" b="1" dirty="0">
                    <a:latin typeface="宋体" pitchFamily="2" charset="-122"/>
                    <a:ea typeface="宋体" pitchFamily="2" charset="-122"/>
                  </a:rPr>
                  <a:t>词法分析程序</a:t>
                </a:r>
              </a:p>
            </p:txBody>
          </p:sp>
          <p:sp>
            <p:nvSpPr>
              <p:cNvPr id="8216" name="Text Box 11"/>
              <p:cNvSpPr txBox="1">
                <a:spLocks noChangeArrowheads="1"/>
              </p:cNvSpPr>
              <p:nvPr/>
            </p:nvSpPr>
            <p:spPr bwMode="auto">
              <a:xfrm>
                <a:off x="1282" y="3529"/>
                <a:ext cx="1296" cy="26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000" b="1">
                    <a:latin typeface="宋体" pitchFamily="2" charset="-122"/>
                    <a:ea typeface="宋体" pitchFamily="2" charset="-122"/>
                  </a:rPr>
                  <a:t>语法分析程序</a:t>
                </a:r>
              </a:p>
            </p:txBody>
          </p:sp>
          <p:grpSp>
            <p:nvGrpSpPr>
              <p:cNvPr id="4" name="Group 18"/>
              <p:cNvGrpSpPr>
                <a:grpSpLocks/>
              </p:cNvGrpSpPr>
              <p:nvPr/>
            </p:nvGrpSpPr>
            <p:grpSpPr bwMode="auto">
              <a:xfrm>
                <a:off x="1577" y="2400"/>
                <a:ext cx="679" cy="260"/>
                <a:chOff x="1529" y="2400"/>
                <a:chExt cx="679" cy="260"/>
              </a:xfrm>
            </p:grpSpPr>
            <p:sp>
              <p:nvSpPr>
                <p:cNvPr id="822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536" y="2400"/>
                  <a:ext cx="672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zh-CN" altLang="en-US" sz="2000">
                      <a:latin typeface="宋体" pitchFamily="2" charset="-122"/>
                      <a:ea typeface="宋体" pitchFamily="2" charset="-122"/>
                    </a:rPr>
                    <a:t>源程序</a:t>
                  </a:r>
                </a:p>
              </p:txBody>
            </p:sp>
            <p:sp>
              <p:nvSpPr>
                <p:cNvPr id="8225" name="Oval 16"/>
                <p:cNvSpPr>
                  <a:spLocks noChangeArrowheads="1"/>
                </p:cNvSpPr>
                <p:nvPr/>
              </p:nvSpPr>
              <p:spPr bwMode="auto">
                <a:xfrm>
                  <a:off x="1529" y="2420"/>
                  <a:ext cx="672" cy="24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en-CA" altLang="zh-CN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grpSp>
            <p:nvGrpSpPr>
              <p:cNvPr id="5" name="Group 19"/>
              <p:cNvGrpSpPr>
                <a:grpSpLocks/>
              </p:cNvGrpSpPr>
              <p:nvPr/>
            </p:nvGrpSpPr>
            <p:grpSpPr bwMode="auto">
              <a:xfrm>
                <a:off x="1453" y="3130"/>
                <a:ext cx="947" cy="257"/>
                <a:chOff x="1453" y="3158"/>
                <a:chExt cx="947" cy="257"/>
              </a:xfrm>
            </p:grpSpPr>
            <p:sp>
              <p:nvSpPr>
                <p:cNvPr id="8222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468" y="3158"/>
                  <a:ext cx="932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zh-CN" altLang="en-US" sz="2000">
                      <a:latin typeface="宋体" pitchFamily="2" charset="-122"/>
                      <a:ea typeface="宋体" pitchFamily="2" charset="-122"/>
                    </a:rPr>
                    <a:t>单词流程序</a:t>
                  </a:r>
                </a:p>
              </p:txBody>
            </p:sp>
            <p:sp>
              <p:nvSpPr>
                <p:cNvPr id="8223" name="Oval 17"/>
                <p:cNvSpPr>
                  <a:spLocks noChangeArrowheads="1"/>
                </p:cNvSpPr>
                <p:nvPr/>
              </p:nvSpPr>
              <p:spPr bwMode="auto">
                <a:xfrm>
                  <a:off x="1453" y="3175"/>
                  <a:ext cx="926" cy="24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en-CA" altLang="zh-CN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sp>
            <p:nvSpPr>
              <p:cNvPr id="8219" name="Line 20"/>
              <p:cNvSpPr>
                <a:spLocks noChangeShapeType="1"/>
              </p:cNvSpPr>
              <p:nvPr/>
            </p:nvSpPr>
            <p:spPr bwMode="auto">
              <a:xfrm>
                <a:off x="1920" y="2668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8220" name="Line 21"/>
              <p:cNvSpPr>
                <a:spLocks noChangeShapeType="1"/>
              </p:cNvSpPr>
              <p:nvPr/>
            </p:nvSpPr>
            <p:spPr bwMode="auto">
              <a:xfrm>
                <a:off x="1913" y="3045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8221" name="Line 22"/>
              <p:cNvSpPr>
                <a:spLocks noChangeShapeType="1"/>
              </p:cNvSpPr>
              <p:nvPr/>
            </p:nvSpPr>
            <p:spPr bwMode="auto">
              <a:xfrm>
                <a:off x="1920" y="339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grpSp>
          <p:nvGrpSpPr>
            <p:cNvPr id="6" name="Group 33"/>
            <p:cNvGrpSpPr>
              <a:grpSpLocks/>
            </p:cNvGrpSpPr>
            <p:nvPr/>
          </p:nvGrpSpPr>
          <p:grpSpPr bwMode="auto">
            <a:xfrm>
              <a:off x="3634" y="2580"/>
              <a:ext cx="1337" cy="1260"/>
              <a:chOff x="3634" y="2580"/>
              <a:chExt cx="1337" cy="1260"/>
            </a:xfrm>
          </p:grpSpPr>
          <p:sp>
            <p:nvSpPr>
              <p:cNvPr id="8205" name="Text Box 12"/>
              <p:cNvSpPr txBox="1">
                <a:spLocks noChangeArrowheads="1"/>
              </p:cNvSpPr>
              <p:nvPr/>
            </p:nvSpPr>
            <p:spPr bwMode="auto">
              <a:xfrm>
                <a:off x="3634" y="3194"/>
                <a:ext cx="1296" cy="26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000" b="1">
                    <a:latin typeface="宋体" pitchFamily="2" charset="-122"/>
                    <a:ea typeface="宋体" pitchFamily="2" charset="-122"/>
                  </a:rPr>
                  <a:t>词法分析程序</a:t>
                </a:r>
              </a:p>
            </p:txBody>
          </p:sp>
          <p:sp>
            <p:nvSpPr>
              <p:cNvPr id="8206" name="Text Box 13"/>
              <p:cNvSpPr txBox="1">
                <a:spLocks noChangeArrowheads="1"/>
              </p:cNvSpPr>
              <p:nvPr/>
            </p:nvSpPr>
            <p:spPr bwMode="auto">
              <a:xfrm>
                <a:off x="3648" y="2580"/>
                <a:ext cx="1296" cy="26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000" b="1">
                    <a:latin typeface="宋体" pitchFamily="2" charset="-122"/>
                    <a:ea typeface="宋体" pitchFamily="2" charset="-122"/>
                  </a:rPr>
                  <a:t>语法分析程序</a:t>
                </a:r>
              </a:p>
            </p:txBody>
          </p:sp>
          <p:grpSp>
            <p:nvGrpSpPr>
              <p:cNvPr id="7" name="Group 23"/>
              <p:cNvGrpSpPr>
                <a:grpSpLocks/>
              </p:cNvGrpSpPr>
              <p:nvPr/>
            </p:nvGrpSpPr>
            <p:grpSpPr bwMode="auto">
              <a:xfrm>
                <a:off x="3929" y="3580"/>
                <a:ext cx="679" cy="260"/>
                <a:chOff x="1529" y="2400"/>
                <a:chExt cx="679" cy="260"/>
              </a:xfrm>
            </p:grpSpPr>
            <p:sp>
              <p:nvSpPr>
                <p:cNvPr id="8213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1536" y="2400"/>
                  <a:ext cx="672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zh-CN" altLang="en-US" sz="2000">
                      <a:latin typeface="宋体" pitchFamily="2" charset="-122"/>
                      <a:ea typeface="宋体" pitchFamily="2" charset="-122"/>
                    </a:rPr>
                    <a:t>源程序</a:t>
                  </a:r>
                </a:p>
              </p:txBody>
            </p:sp>
            <p:sp>
              <p:nvSpPr>
                <p:cNvPr id="8214" name="Oval 25"/>
                <p:cNvSpPr>
                  <a:spLocks noChangeArrowheads="1"/>
                </p:cNvSpPr>
                <p:nvPr/>
              </p:nvSpPr>
              <p:spPr bwMode="auto">
                <a:xfrm>
                  <a:off x="1529" y="2420"/>
                  <a:ext cx="672" cy="24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hangingPunct="1"/>
                  <a:endParaRPr lang="en-CA" altLang="zh-CN">
                    <a:latin typeface="宋体" pitchFamily="2" charset="-122"/>
                    <a:ea typeface="宋体" pitchFamily="2" charset="-122"/>
                  </a:endParaRPr>
                </a:p>
              </p:txBody>
            </p:sp>
          </p:grpSp>
          <p:sp>
            <p:nvSpPr>
              <p:cNvPr id="8208" name="Line 26"/>
              <p:cNvSpPr>
                <a:spLocks noChangeShapeType="1"/>
              </p:cNvSpPr>
              <p:nvPr/>
            </p:nvSpPr>
            <p:spPr bwMode="auto">
              <a:xfrm>
                <a:off x="4272" y="3422"/>
                <a:ext cx="0" cy="1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triangle" w="med" len="med"/>
                <a:tailEnd/>
              </a:ln>
            </p:spPr>
            <p:txBody>
              <a:bodyPr wrap="none"/>
              <a:lstStyle/>
              <a:p>
                <a:endParaRPr lang="zh-CN" altLang="en-US"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8209" name="Line 27"/>
              <p:cNvSpPr>
                <a:spLocks noChangeShapeType="1"/>
              </p:cNvSpPr>
              <p:nvPr/>
            </p:nvSpPr>
            <p:spPr bwMode="auto">
              <a:xfrm>
                <a:off x="4053" y="284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8210" name="Line 28"/>
              <p:cNvSpPr>
                <a:spLocks noChangeShapeType="1"/>
              </p:cNvSpPr>
              <p:nvPr/>
            </p:nvSpPr>
            <p:spPr bwMode="auto">
              <a:xfrm flipV="1">
                <a:off x="4534" y="2832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8211" name="Text Box 30"/>
              <p:cNvSpPr txBox="1">
                <a:spLocks noChangeArrowheads="1"/>
              </p:cNvSpPr>
              <p:nvPr/>
            </p:nvSpPr>
            <p:spPr bwMode="auto">
              <a:xfrm>
                <a:off x="4450" y="2852"/>
                <a:ext cx="521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000">
                    <a:latin typeface="宋体" pitchFamily="2" charset="-122"/>
                    <a:ea typeface="宋体" pitchFamily="2" charset="-122"/>
                  </a:rPr>
                  <a:t>单词</a:t>
                </a:r>
              </a:p>
            </p:txBody>
          </p:sp>
          <p:sp>
            <p:nvSpPr>
              <p:cNvPr id="8212" name="Text Box 32"/>
              <p:cNvSpPr txBox="1">
                <a:spLocks noChangeArrowheads="1"/>
              </p:cNvSpPr>
              <p:nvPr/>
            </p:nvSpPr>
            <p:spPr bwMode="auto">
              <a:xfrm>
                <a:off x="3655" y="2845"/>
                <a:ext cx="48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000">
                    <a:latin typeface="宋体" pitchFamily="2" charset="-122"/>
                    <a:ea typeface="宋体" pitchFamily="2" charset="-122"/>
                  </a:rPr>
                  <a:t>调用</a:t>
                </a:r>
              </a:p>
            </p:txBody>
          </p:sp>
        </p:grpSp>
        <p:sp>
          <p:nvSpPr>
            <p:cNvPr id="24610" name="Text Box 34"/>
            <p:cNvSpPr txBox="1">
              <a:spLocks noChangeArrowheads="1"/>
            </p:cNvSpPr>
            <p:nvPr/>
          </p:nvSpPr>
          <p:spPr bwMode="auto">
            <a:xfrm>
              <a:off x="460" y="2400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  <a:ea typeface="宋体" pitchFamily="2" charset="-122"/>
                </a:rPr>
                <a:t>方式</a:t>
              </a:r>
              <a:r>
                <a:rPr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  <a:ea typeface="宋体" pitchFamily="2" charset="-122"/>
                </a:rPr>
                <a:t>(1):</a:t>
              </a:r>
            </a:p>
          </p:txBody>
        </p:sp>
        <p:sp>
          <p:nvSpPr>
            <p:cNvPr id="24611" name="Text Box 35"/>
            <p:cNvSpPr txBox="1">
              <a:spLocks noChangeArrowheads="1"/>
            </p:cNvSpPr>
            <p:nvPr/>
          </p:nvSpPr>
          <p:spPr bwMode="auto">
            <a:xfrm>
              <a:off x="2807" y="2411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  <a:ea typeface="宋体" pitchFamily="2" charset="-122"/>
                </a:rPr>
                <a:t>方式</a:t>
              </a:r>
              <a:r>
                <a:rPr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  <a:ea typeface="宋体" pitchFamily="2" charset="-122"/>
                </a:rPr>
                <a:t>(2):</a:t>
              </a:r>
            </a:p>
          </p:txBody>
        </p:sp>
      </p:grpSp>
      <p:sp>
        <p:nvSpPr>
          <p:cNvPr id="8200" name="Rectangle 40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7924800" cy="533400"/>
          </a:xfrm>
        </p:spPr>
        <p:txBody>
          <a:bodyPr/>
          <a:lstStyle/>
          <a:p>
            <a:pPr eaLnBrk="1" hangingPunct="1"/>
            <a:r>
              <a:rPr lang="en-US" altLang="zh-CN" sz="2800" b="1" dirty="0">
                <a:solidFill>
                  <a:srgbClr val="CC0099"/>
                </a:solidFill>
                <a:latin typeface="黑体" pitchFamily="49" charset="-122"/>
                <a:ea typeface="黑体" pitchFamily="49" charset="-122"/>
              </a:rPr>
              <a:t>3.1.2</a:t>
            </a:r>
            <a:r>
              <a:rPr lang="zh-CN" altLang="en-US" sz="2800" b="1" dirty="0">
                <a:solidFill>
                  <a:srgbClr val="CC0099"/>
                </a:solidFill>
                <a:latin typeface="黑体" pitchFamily="49" charset="-122"/>
                <a:ea typeface="黑体" pitchFamily="49" charset="-122"/>
              </a:rPr>
              <a:t>　词法分析程序和语法分析程序的接口方式</a:t>
            </a:r>
          </a:p>
        </p:txBody>
      </p:sp>
      <p:sp>
        <p:nvSpPr>
          <p:cNvPr id="3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5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BCBB88B-1235-42B5-9216-B46D9432ACB0}" type="slidenum">
              <a:rPr lang="en-US" altLang="zh-CN" smtClean="0">
                <a:ea typeface="宋体" charset="-122"/>
              </a:rPr>
              <a:pPr/>
              <a:t>50</a:t>
            </a:fld>
            <a:endParaRPr lang="en-US" altLang="zh-CN">
              <a:ea typeface="宋体" charset="-122"/>
            </a:endParaRPr>
          </a:p>
        </p:txBody>
      </p:sp>
      <p:sp>
        <p:nvSpPr>
          <p:cNvPr id="46083" name="Text Box 2"/>
          <p:cNvSpPr txBox="1">
            <a:spLocks noChangeArrowheads="1"/>
          </p:cNvSpPr>
          <p:nvPr/>
        </p:nvSpPr>
        <p:spPr bwMode="auto">
          <a:xfrm>
            <a:off x="762000" y="1179016"/>
            <a:ext cx="7924800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2200" b="1" dirty="0">
                <a:latin typeface="+mn-ea"/>
                <a:ea typeface="+mn-ea"/>
              </a:rPr>
              <a:t> </a:t>
            </a:r>
            <a:r>
              <a:rPr lang="en-US" altLang="zh-CN" sz="2200" b="1" dirty="0">
                <a:latin typeface="+mn-ea"/>
                <a:ea typeface="+mn-ea"/>
              </a:rPr>
              <a:t>%{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200" b="1" dirty="0">
                <a:latin typeface="+mn-ea"/>
                <a:ea typeface="+mn-ea"/>
              </a:rPr>
              <a:t>     </a:t>
            </a:r>
            <a:r>
              <a:rPr lang="zh-CN" altLang="en-US" sz="2200" b="1" dirty="0">
                <a:latin typeface="+mn-ea"/>
                <a:ea typeface="+mn-ea"/>
              </a:rPr>
              <a:t>说明部分</a:t>
            </a:r>
            <a:endParaRPr lang="en-US" altLang="zh-CN" sz="2200" b="1" dirty="0">
              <a:latin typeface="+mn-ea"/>
              <a:ea typeface="+mn-ea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200" b="1" dirty="0">
                <a:latin typeface="+mn-ea"/>
                <a:ea typeface="+mn-ea"/>
              </a:rPr>
              <a:t>%}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200" b="1" dirty="0">
                <a:solidFill>
                  <a:srgbClr val="FF0000"/>
                </a:solidFill>
                <a:latin typeface="+mn-ea"/>
                <a:ea typeface="+mn-ea"/>
              </a:rPr>
              <a:t>%%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200" b="1" dirty="0">
                <a:latin typeface="+mn-ea"/>
                <a:ea typeface="+mn-ea"/>
              </a:rPr>
              <a:t>      </a:t>
            </a:r>
            <a:r>
              <a:rPr lang="zh-CN" altLang="en-US" sz="2200" b="1" dirty="0">
                <a:latin typeface="+mn-ea"/>
                <a:ea typeface="+mn-ea"/>
              </a:rPr>
              <a:t>转换规则</a:t>
            </a:r>
            <a:endParaRPr lang="en-US" altLang="zh-CN" sz="2200" b="1" dirty="0">
              <a:latin typeface="+mn-ea"/>
              <a:ea typeface="+mn-ea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200" b="1" dirty="0">
                <a:solidFill>
                  <a:srgbClr val="FF0000"/>
                </a:solidFill>
                <a:latin typeface="+mn-ea"/>
                <a:ea typeface="+mn-ea"/>
              </a:rPr>
              <a:t>%%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200" b="1" dirty="0">
                <a:latin typeface="+mn-ea"/>
                <a:ea typeface="+mn-ea"/>
              </a:rPr>
              <a:t>      辅助过程（用户子程序部分）</a:t>
            </a:r>
            <a:endParaRPr lang="en-US" altLang="zh-CN" sz="2200" b="1" dirty="0">
              <a:latin typeface="+mn-ea"/>
              <a:ea typeface="+mn-ea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200" b="1" dirty="0">
                <a:latin typeface="+mn-ea"/>
                <a:ea typeface="+mn-ea"/>
              </a:rPr>
              <a:t>三个部分都是可选的，没有辅助过程时，第</a:t>
            </a:r>
            <a:r>
              <a:rPr lang="en-US" altLang="zh-CN" sz="2200" b="1" dirty="0">
                <a:latin typeface="+mn-ea"/>
                <a:ea typeface="+mn-ea"/>
              </a:rPr>
              <a:t>2</a:t>
            </a:r>
            <a:r>
              <a:rPr lang="zh-CN" altLang="en-US" sz="2200" b="1" dirty="0">
                <a:latin typeface="+mn-ea"/>
                <a:ea typeface="+mn-ea"/>
              </a:rPr>
              <a:t>个</a:t>
            </a:r>
            <a:r>
              <a:rPr lang="en-US" altLang="zh-CN" sz="2200" b="1" dirty="0">
                <a:latin typeface="+mn-ea"/>
                <a:ea typeface="+mn-ea"/>
              </a:rPr>
              <a:t>%%</a:t>
            </a:r>
            <a:r>
              <a:rPr lang="zh-CN" altLang="en-US" sz="2200" b="1" dirty="0">
                <a:latin typeface="+mn-ea"/>
                <a:ea typeface="+mn-ea"/>
              </a:rPr>
              <a:t>可以省略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50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09600" y="228600"/>
            <a:ext cx="58674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800" b="1" dirty="0" err="1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Lex</a:t>
            </a: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源程序组成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B461256-84AB-4CE2-AE83-C6D906AB12F0}" type="slidenum">
              <a:rPr lang="en-US" altLang="zh-CN" smtClean="0">
                <a:ea typeface="宋体" charset="-122"/>
              </a:rPr>
              <a:pPr/>
              <a:t>51</a:t>
            </a:fld>
            <a:endParaRPr lang="en-US" altLang="zh-CN">
              <a:ea typeface="宋体" charset="-122"/>
            </a:endParaRPr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51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09600" y="228600"/>
            <a:ext cx="58674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800" b="1" dirty="0" err="1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Lex</a:t>
            </a: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源程序举例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51" name="TextBox1" r:id="rId2" imgW="8001000" imgH="5105520"/>
        </mc:Choice>
        <mc:Fallback>
          <p:control name="TextBox1" r:id="rId2" imgW="8001000" imgH="5105520">
            <p:pic>
              <p:nvPicPr>
                <p:cNvPr id="2" name="TextBox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381000" y="930275"/>
                  <a:ext cx="8001000" cy="51054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2699388-7CBA-40E0-BF6D-72C11128F5B3}" type="slidenum">
              <a:rPr lang="en-US" altLang="zh-CN" smtClean="0">
                <a:ea typeface="宋体" charset="-122"/>
              </a:rPr>
              <a:pPr/>
              <a:t>52</a:t>
            </a:fld>
            <a:endParaRPr lang="en-US" altLang="zh-CN">
              <a:ea typeface="宋体" charset="-122"/>
            </a:endParaRPr>
          </a:p>
        </p:txBody>
      </p:sp>
      <p:sp>
        <p:nvSpPr>
          <p:cNvPr id="47107" name="Text Box 2"/>
          <p:cNvSpPr txBox="1">
            <a:spLocks noChangeArrowheads="1"/>
          </p:cNvSpPr>
          <p:nvPr/>
        </p:nvSpPr>
        <p:spPr bwMode="auto">
          <a:xfrm>
            <a:off x="609600" y="1008062"/>
            <a:ext cx="792480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</a:pPr>
            <a:r>
              <a:rPr lang="en-US" altLang="zh-CN" sz="2200" b="1" dirty="0">
                <a:solidFill>
                  <a:srgbClr val="C00000"/>
                </a:solidFill>
                <a:latin typeface="+mn-ea"/>
                <a:ea typeface="+mn-ea"/>
              </a:rPr>
              <a:t>GNU Flex</a:t>
            </a: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</a:pPr>
            <a:r>
              <a:rPr lang="en-US" altLang="zh-CN" sz="2200" b="1" dirty="0">
                <a:latin typeface="+mn-ea"/>
                <a:ea typeface="+mn-ea"/>
              </a:rPr>
              <a:t>     Flex</a:t>
            </a:r>
            <a:r>
              <a:rPr lang="zh-CN" altLang="en-US" sz="2200" b="1" dirty="0">
                <a:latin typeface="+mn-ea"/>
                <a:ea typeface="+mn-ea"/>
              </a:rPr>
              <a:t>的前身是</a:t>
            </a:r>
            <a:r>
              <a:rPr lang="en-US" altLang="zh-CN" sz="2200" b="1" dirty="0" err="1">
                <a:latin typeface="+mn-ea"/>
                <a:ea typeface="+mn-ea"/>
              </a:rPr>
              <a:t>Lex</a:t>
            </a:r>
            <a:r>
              <a:rPr lang="zh-CN" altLang="en-US" sz="2200" b="1" dirty="0">
                <a:latin typeface="+mn-ea"/>
                <a:ea typeface="+mn-ea"/>
              </a:rPr>
              <a:t>，由伯克利实验室的</a:t>
            </a:r>
            <a:r>
              <a:rPr lang="en-US" altLang="zh-CN" sz="2200" b="1" dirty="0">
                <a:latin typeface="+mn-ea"/>
                <a:ea typeface="+mn-ea"/>
              </a:rPr>
              <a:t>Vern </a:t>
            </a:r>
            <a:r>
              <a:rPr lang="en-US" altLang="zh-CN" sz="2200" b="1" dirty="0" err="1">
                <a:latin typeface="+mn-ea"/>
                <a:ea typeface="+mn-ea"/>
              </a:rPr>
              <a:t>Paxson</a:t>
            </a:r>
            <a:r>
              <a:rPr lang="zh-CN" altLang="en-US" sz="2200" b="1" dirty="0">
                <a:latin typeface="+mn-ea"/>
                <a:ea typeface="+mn-ea"/>
              </a:rPr>
              <a:t>使用</a:t>
            </a:r>
            <a:r>
              <a:rPr lang="en-US" altLang="zh-CN" sz="2200" b="1" dirty="0">
                <a:latin typeface="+mn-ea"/>
                <a:ea typeface="+mn-ea"/>
              </a:rPr>
              <a:t>C</a:t>
            </a:r>
            <a:r>
              <a:rPr lang="zh-CN" altLang="en-US" sz="2200" b="1" dirty="0">
                <a:latin typeface="+mn-ea"/>
                <a:ea typeface="+mn-ea"/>
              </a:rPr>
              <a:t>语言重写了</a:t>
            </a:r>
            <a:r>
              <a:rPr lang="en-US" altLang="zh-CN" sz="2200" b="1" dirty="0" err="1">
                <a:latin typeface="+mn-ea"/>
                <a:ea typeface="+mn-ea"/>
              </a:rPr>
              <a:t>Lex</a:t>
            </a:r>
            <a:r>
              <a:rPr lang="zh-CN" altLang="en-US" sz="2200" b="1" dirty="0">
                <a:latin typeface="+mn-ea"/>
                <a:ea typeface="+mn-ea"/>
              </a:rPr>
              <a:t>，命名为</a:t>
            </a:r>
            <a:r>
              <a:rPr lang="en-US" altLang="zh-CN" sz="2200" b="1" dirty="0">
                <a:latin typeface="+mn-ea"/>
                <a:ea typeface="+mn-ea"/>
              </a:rPr>
              <a:t>Flex</a:t>
            </a:r>
            <a:r>
              <a:rPr lang="zh-CN" altLang="en-US" sz="2200" b="1" dirty="0">
                <a:latin typeface="+mn-ea"/>
                <a:ea typeface="+mn-ea"/>
              </a:rPr>
              <a:t>（</a:t>
            </a:r>
            <a:r>
              <a:rPr lang="en-US" altLang="zh-CN" sz="2200" b="1" dirty="0">
                <a:latin typeface="+mn-ea"/>
                <a:ea typeface="+mn-ea"/>
              </a:rPr>
              <a:t>Fast  Lexical Analyzer Generator</a:t>
            </a:r>
            <a:r>
              <a:rPr lang="zh-CN" altLang="en-US" sz="2200" b="1" dirty="0">
                <a:latin typeface="+mn-ea"/>
                <a:ea typeface="+mn-ea"/>
              </a:rPr>
              <a:t>）。无论在效率上和稳定性上都优于</a:t>
            </a:r>
            <a:r>
              <a:rPr lang="en-US" altLang="zh-CN" sz="2200" b="1" dirty="0" err="1">
                <a:latin typeface="+mn-ea"/>
                <a:ea typeface="+mn-ea"/>
              </a:rPr>
              <a:t>Lex</a:t>
            </a:r>
            <a:r>
              <a:rPr lang="zh-CN" altLang="en-US" sz="2200" b="1" dirty="0">
                <a:latin typeface="+mn-ea"/>
                <a:ea typeface="+mn-ea"/>
              </a:rPr>
              <a:t>。以下为</a:t>
            </a:r>
            <a:r>
              <a:rPr lang="en-US" altLang="zh-CN" sz="2200" b="1" dirty="0">
                <a:latin typeface="+mn-ea"/>
                <a:ea typeface="+mn-ea"/>
              </a:rPr>
              <a:t>windows</a:t>
            </a:r>
            <a:r>
              <a:rPr lang="zh-CN" altLang="en-US" sz="2200" b="1" dirty="0">
                <a:latin typeface="+mn-ea"/>
                <a:ea typeface="+mn-ea"/>
              </a:rPr>
              <a:t>环境下的使用</a:t>
            </a:r>
            <a:endParaRPr lang="en-US" altLang="zh-CN" sz="2200" b="1" dirty="0">
              <a:latin typeface="+mn-ea"/>
              <a:ea typeface="+mn-ea"/>
            </a:endParaRPr>
          </a:p>
          <a:p>
            <a:pPr algn="just" eaLnBrk="1" hangingPunct="1">
              <a:lnSpc>
                <a:spcPct val="125000"/>
              </a:lnSpc>
              <a:spcBef>
                <a:spcPct val="50000"/>
              </a:spcBef>
            </a:pPr>
            <a:r>
              <a:rPr lang="en-US" altLang="zh-CN" sz="2200" b="1" dirty="0">
                <a:latin typeface="+mn-ea"/>
                <a:ea typeface="+mn-ea"/>
              </a:rPr>
              <a:t> </a:t>
            </a:r>
            <a:r>
              <a:rPr lang="zh-CN" altLang="en-US" sz="2200" b="1" dirty="0">
                <a:latin typeface="+mn-ea"/>
                <a:ea typeface="+mn-ea"/>
              </a:rPr>
              <a:t>（</a:t>
            </a:r>
            <a:r>
              <a:rPr lang="en-US" altLang="zh-CN" sz="2200" b="1" dirty="0">
                <a:latin typeface="+mn-ea"/>
                <a:ea typeface="+mn-ea"/>
              </a:rPr>
              <a:t>1</a:t>
            </a:r>
            <a:r>
              <a:rPr lang="zh-CN" altLang="en-US" sz="2200" b="1" dirty="0">
                <a:latin typeface="+mn-ea"/>
                <a:ea typeface="+mn-ea"/>
              </a:rPr>
              <a:t>）对</a:t>
            </a:r>
            <a:r>
              <a:rPr lang="en-US" altLang="zh-CN" sz="2200" b="1" dirty="0" err="1">
                <a:latin typeface="+mn-ea"/>
                <a:ea typeface="+mn-ea"/>
              </a:rPr>
              <a:t>lex</a:t>
            </a:r>
            <a:r>
              <a:rPr lang="zh-CN" altLang="en-US" sz="2200" b="1" dirty="0">
                <a:latin typeface="+mn-ea"/>
                <a:ea typeface="+mn-ea"/>
              </a:rPr>
              <a:t>文件</a:t>
            </a:r>
            <a:r>
              <a:rPr lang="en-US" altLang="zh-CN" sz="2200" b="1" dirty="0" err="1">
                <a:latin typeface="+mn-ea"/>
                <a:ea typeface="+mn-ea"/>
              </a:rPr>
              <a:t>lex.l</a:t>
            </a:r>
            <a:r>
              <a:rPr lang="zh-CN" altLang="en-US" sz="2200" b="1" dirty="0">
                <a:latin typeface="+mn-ea"/>
                <a:ea typeface="+mn-ea"/>
              </a:rPr>
              <a:t>进行编译，得到词法分析源程序</a:t>
            </a:r>
            <a:r>
              <a:rPr lang="en-US" altLang="zh-CN" sz="2200" b="1" dirty="0" err="1">
                <a:latin typeface="+mn-ea"/>
                <a:ea typeface="+mn-ea"/>
              </a:rPr>
              <a:t>lex.yy.c</a:t>
            </a:r>
            <a:endParaRPr lang="en-US" altLang="zh-CN" sz="2200" b="1" dirty="0">
              <a:latin typeface="+mn-ea"/>
              <a:ea typeface="+mn-ea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n-US" altLang="zh-CN" sz="2200" b="1" dirty="0">
                <a:latin typeface="+mn-ea"/>
                <a:ea typeface="+mn-ea"/>
              </a:rPr>
              <a:t>	flex    </a:t>
            </a:r>
            <a:r>
              <a:rPr lang="en-US" altLang="zh-CN" sz="2200" b="1" dirty="0" err="1">
                <a:latin typeface="+mn-ea"/>
                <a:ea typeface="+mn-ea"/>
              </a:rPr>
              <a:t>lex.l</a:t>
            </a:r>
            <a:endParaRPr lang="en-US" altLang="zh-CN" sz="2200" b="1" dirty="0">
              <a:latin typeface="+mn-ea"/>
              <a:ea typeface="+mn-ea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n-US" altLang="zh-CN" sz="2200" b="1" dirty="0">
                <a:latin typeface="+mn-ea"/>
                <a:ea typeface="+mn-ea"/>
              </a:rPr>
              <a:t> </a:t>
            </a:r>
            <a:r>
              <a:rPr lang="zh-CN" altLang="en-US" sz="2200" b="1" dirty="0">
                <a:latin typeface="+mn-ea"/>
                <a:ea typeface="+mn-ea"/>
              </a:rPr>
              <a:t>（</a:t>
            </a:r>
            <a:r>
              <a:rPr lang="en-US" altLang="zh-CN" sz="2200" b="1" dirty="0">
                <a:latin typeface="+mn-ea"/>
                <a:ea typeface="+mn-ea"/>
              </a:rPr>
              <a:t>2</a:t>
            </a:r>
            <a:r>
              <a:rPr lang="zh-CN" altLang="en-US" sz="2200" b="1" dirty="0">
                <a:latin typeface="+mn-ea"/>
                <a:ea typeface="+mn-ea"/>
              </a:rPr>
              <a:t>）使用</a:t>
            </a:r>
            <a:r>
              <a:rPr lang="en-US" altLang="zh-CN" sz="2200" b="1" dirty="0" err="1">
                <a:latin typeface="+mn-ea"/>
                <a:ea typeface="+mn-ea"/>
              </a:rPr>
              <a:t>gcc</a:t>
            </a:r>
            <a:r>
              <a:rPr lang="zh-CN" altLang="en-US" sz="2200" b="1" dirty="0">
                <a:latin typeface="+mn-ea"/>
                <a:ea typeface="+mn-ea"/>
              </a:rPr>
              <a:t>对</a:t>
            </a:r>
            <a:r>
              <a:rPr lang="en-US" altLang="zh-CN" sz="2200" b="1" dirty="0" err="1">
                <a:latin typeface="+mn-ea"/>
                <a:ea typeface="+mn-ea"/>
              </a:rPr>
              <a:t>lex.yy.c</a:t>
            </a:r>
            <a:r>
              <a:rPr lang="zh-CN" altLang="en-US" sz="2200" b="1" dirty="0">
                <a:latin typeface="+mn-ea"/>
                <a:ea typeface="+mn-ea"/>
              </a:rPr>
              <a:t>编译得到词法分析器</a:t>
            </a:r>
            <a:endParaRPr lang="en-US" altLang="zh-CN" sz="2200" b="1" dirty="0">
              <a:latin typeface="+mn-ea"/>
              <a:ea typeface="+mn-ea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n-US" altLang="zh-CN" sz="2200" b="1" dirty="0">
                <a:latin typeface="+mn-ea"/>
                <a:ea typeface="+mn-ea"/>
              </a:rPr>
              <a:t>       </a:t>
            </a:r>
            <a:r>
              <a:rPr lang="en-US" altLang="zh-CN" sz="2200" b="1" dirty="0" err="1">
                <a:latin typeface="+mn-ea"/>
                <a:ea typeface="+mn-ea"/>
              </a:rPr>
              <a:t>gcc</a:t>
            </a:r>
            <a:r>
              <a:rPr lang="en-US" altLang="zh-CN" sz="2200" b="1" dirty="0">
                <a:latin typeface="+mn-ea"/>
                <a:ea typeface="+mn-ea"/>
              </a:rPr>
              <a:t>   -o  scanner  </a:t>
            </a:r>
            <a:r>
              <a:rPr lang="en-US" altLang="zh-CN" sz="2200" b="1" dirty="0" err="1">
                <a:latin typeface="+mn-ea"/>
                <a:ea typeface="+mn-ea"/>
              </a:rPr>
              <a:t>lex.yy.c</a:t>
            </a:r>
            <a:r>
              <a:rPr lang="en-US" altLang="zh-CN" sz="2200" b="1" dirty="0">
                <a:latin typeface="+mn-ea"/>
                <a:ea typeface="+mn-ea"/>
              </a:rPr>
              <a:t>  -L fl</a:t>
            </a:r>
          </a:p>
        </p:txBody>
      </p:sp>
      <p:sp>
        <p:nvSpPr>
          <p:cNvPr id="47108" name="Rectangle 17"/>
          <p:cNvSpPr>
            <a:spLocks noChangeArrowheads="1"/>
          </p:cNvSpPr>
          <p:nvPr/>
        </p:nvSpPr>
        <p:spPr bwMode="auto">
          <a:xfrm>
            <a:off x="4660900" y="2227263"/>
            <a:ext cx="2914650" cy="240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en-CA" altLang="zh-CN"/>
          </a:p>
        </p:txBody>
      </p:sp>
      <p:sp>
        <p:nvSpPr>
          <p:cNvPr id="47109" name="Rectangle 23"/>
          <p:cNvSpPr>
            <a:spLocks noChangeArrowheads="1"/>
          </p:cNvSpPr>
          <p:nvPr/>
        </p:nvSpPr>
        <p:spPr bwMode="auto">
          <a:xfrm>
            <a:off x="1546225" y="2181225"/>
            <a:ext cx="2914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en-US" altLang="zh-CN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52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09600" y="228600"/>
            <a:ext cx="5867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编译</a:t>
            </a:r>
            <a:r>
              <a:rPr lang="en-US" altLang="zh-CN" sz="2800" b="1" dirty="0" err="1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Lex</a:t>
            </a: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源程序 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2"/>
          <p:cNvSpPr txBox="1">
            <a:spLocks noChangeArrowheads="1"/>
          </p:cNvSpPr>
          <p:nvPr/>
        </p:nvSpPr>
        <p:spPr bwMode="auto">
          <a:xfrm>
            <a:off x="609600" y="907152"/>
            <a:ext cx="7924800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    本章主要介绍了词法分析程序构造的基本原理和方法，重点讨论了描述语言词法规则的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种描述工具：正规文法、正规式和有穷自动机，以及它们的相互等价地转换方法。转换方法之间关系见下图。 </a:t>
            </a:r>
          </a:p>
        </p:txBody>
      </p:sp>
      <p:sp>
        <p:nvSpPr>
          <p:cNvPr id="48132" name="Rectangle 17"/>
          <p:cNvSpPr>
            <a:spLocks noChangeArrowheads="1"/>
          </p:cNvSpPr>
          <p:nvPr/>
        </p:nvSpPr>
        <p:spPr bwMode="auto">
          <a:xfrm>
            <a:off x="4660900" y="2118777"/>
            <a:ext cx="291465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en-CA" altLang="zh-CN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33" name="Text Box 16"/>
          <p:cNvSpPr txBox="1">
            <a:spLocks noChangeArrowheads="1"/>
          </p:cNvSpPr>
          <p:nvPr/>
        </p:nvSpPr>
        <p:spPr bwMode="auto">
          <a:xfrm>
            <a:off x="3808413" y="2863314"/>
            <a:ext cx="1258887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zh-CN" altLang="en-US" sz="2200" b="1">
                <a:latin typeface="宋体" pitchFamily="2" charset="-122"/>
                <a:ea typeface="宋体" pitchFamily="2" charset="-122"/>
              </a:rPr>
              <a:t>正规式</a:t>
            </a:r>
          </a:p>
          <a:p>
            <a:pPr algn="ctr" eaLnBrk="1" hangingPunct="1"/>
            <a:r>
              <a:rPr lang="zh-CN" altLang="en-US" sz="2200" b="1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200" b="1">
                <a:latin typeface="宋体" pitchFamily="2" charset="-122"/>
                <a:ea typeface="宋体" pitchFamily="2" charset="-122"/>
              </a:rPr>
              <a:t>R</a:t>
            </a:r>
            <a:r>
              <a:rPr lang="zh-CN" altLang="en-US" sz="2200" b="1">
                <a:latin typeface="宋体" pitchFamily="2" charset="-122"/>
                <a:ea typeface="宋体" pitchFamily="2" charset="-122"/>
              </a:rPr>
              <a:t>）</a:t>
            </a:r>
          </a:p>
          <a:p>
            <a:endParaRPr lang="zh-CN" altLang="en-US" sz="22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34" name="Text Box 15"/>
          <p:cNvSpPr txBox="1">
            <a:spLocks noChangeArrowheads="1"/>
          </p:cNvSpPr>
          <p:nvPr/>
        </p:nvSpPr>
        <p:spPr bwMode="auto">
          <a:xfrm>
            <a:off x="1752600" y="3614202"/>
            <a:ext cx="151288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zh-CN" altLang="en-US" sz="2200" b="1">
                <a:latin typeface="宋体" pitchFamily="2" charset="-122"/>
                <a:ea typeface="宋体" pitchFamily="2" charset="-122"/>
              </a:rPr>
              <a:t>正规文法</a:t>
            </a:r>
          </a:p>
          <a:p>
            <a:pPr algn="ctr"/>
            <a:r>
              <a:rPr lang="zh-CN" altLang="en-US" sz="2200" b="1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200" b="1">
                <a:latin typeface="宋体" pitchFamily="2" charset="-122"/>
                <a:ea typeface="宋体" pitchFamily="2" charset="-122"/>
              </a:rPr>
              <a:t>G</a:t>
            </a:r>
            <a:r>
              <a:rPr lang="zh-CN" altLang="en-US" sz="2200" b="1">
                <a:latin typeface="宋体" pitchFamily="2" charset="-122"/>
                <a:ea typeface="宋体" pitchFamily="2" charset="-122"/>
              </a:rPr>
              <a:t>）</a:t>
            </a:r>
          </a:p>
          <a:p>
            <a:endParaRPr lang="zh-CN" altLang="en-US" sz="22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35" name="Text Box 14"/>
          <p:cNvSpPr txBox="1">
            <a:spLocks noChangeArrowheads="1"/>
          </p:cNvSpPr>
          <p:nvPr/>
        </p:nvSpPr>
        <p:spPr bwMode="auto">
          <a:xfrm>
            <a:off x="5249862" y="3655477"/>
            <a:ext cx="2598738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非确定有穷自动机（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NFA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）</a:t>
            </a:r>
          </a:p>
        </p:txBody>
      </p:sp>
      <p:sp>
        <p:nvSpPr>
          <p:cNvPr id="48136" name="Text Box 13"/>
          <p:cNvSpPr txBox="1">
            <a:spLocks noChangeArrowheads="1"/>
          </p:cNvSpPr>
          <p:nvPr/>
        </p:nvSpPr>
        <p:spPr bwMode="auto">
          <a:xfrm>
            <a:off x="3222625" y="4344452"/>
            <a:ext cx="2274888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zh-CN" altLang="en-US" sz="2200" b="1">
                <a:latin typeface="宋体" pitchFamily="2" charset="-122"/>
                <a:ea typeface="宋体" pitchFamily="2" charset="-122"/>
              </a:rPr>
              <a:t>确定有穷自动机</a:t>
            </a:r>
          </a:p>
          <a:p>
            <a:pPr algn="ctr"/>
            <a:r>
              <a:rPr lang="zh-CN" altLang="en-US" sz="2200" b="1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200" b="1">
                <a:latin typeface="宋体" pitchFamily="2" charset="-122"/>
                <a:ea typeface="宋体" pitchFamily="2" charset="-122"/>
              </a:rPr>
              <a:t>DFA</a:t>
            </a:r>
            <a:r>
              <a:rPr lang="zh-CN" altLang="en-US" sz="2200" b="1">
                <a:latin typeface="宋体" pitchFamily="2" charset="-122"/>
                <a:ea typeface="宋体" pitchFamily="2" charset="-122"/>
              </a:rPr>
              <a:t>）</a:t>
            </a:r>
          </a:p>
        </p:txBody>
      </p:sp>
      <p:sp>
        <p:nvSpPr>
          <p:cNvPr id="48137" name="Text Box 12"/>
          <p:cNvSpPr txBox="1">
            <a:spLocks noChangeArrowheads="1"/>
          </p:cNvSpPr>
          <p:nvPr/>
        </p:nvSpPr>
        <p:spPr bwMode="auto">
          <a:xfrm>
            <a:off x="2954338" y="5346164"/>
            <a:ext cx="28146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zh-CN" altLang="en-US" sz="2200" b="1">
                <a:latin typeface="宋体" pitchFamily="2" charset="-122"/>
                <a:ea typeface="宋体" pitchFamily="2" charset="-122"/>
              </a:rPr>
              <a:t>最小确定有穷自动机</a:t>
            </a:r>
          </a:p>
          <a:p>
            <a:pPr algn="ctr"/>
            <a:r>
              <a:rPr lang="zh-CN" altLang="en-US" sz="2200" b="1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200" b="1">
                <a:latin typeface="宋体" pitchFamily="2" charset="-122"/>
                <a:ea typeface="宋体" pitchFamily="2" charset="-122"/>
              </a:rPr>
              <a:t>min DFA</a:t>
            </a:r>
            <a:r>
              <a:rPr lang="zh-CN" altLang="en-US" sz="2200" b="1">
                <a:latin typeface="宋体" pitchFamily="2" charset="-122"/>
                <a:ea typeface="宋体" pitchFamily="2" charset="-122"/>
              </a:rPr>
              <a:t>）</a:t>
            </a:r>
          </a:p>
        </p:txBody>
      </p:sp>
      <p:sp>
        <p:nvSpPr>
          <p:cNvPr id="48138" name="Line 11"/>
          <p:cNvSpPr>
            <a:spLocks noChangeShapeType="1"/>
          </p:cNvSpPr>
          <p:nvPr/>
        </p:nvSpPr>
        <p:spPr bwMode="auto">
          <a:xfrm>
            <a:off x="3309938" y="3845977"/>
            <a:ext cx="20748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39" name="Line 10"/>
          <p:cNvSpPr>
            <a:spLocks noChangeShapeType="1"/>
          </p:cNvSpPr>
          <p:nvPr/>
        </p:nvSpPr>
        <p:spPr bwMode="auto">
          <a:xfrm flipH="1">
            <a:off x="4908550" y="4096802"/>
            <a:ext cx="779463" cy="376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40" name="Line 9"/>
          <p:cNvSpPr>
            <a:spLocks noChangeShapeType="1"/>
          </p:cNvSpPr>
          <p:nvPr/>
        </p:nvSpPr>
        <p:spPr bwMode="auto">
          <a:xfrm flipH="1" flipV="1">
            <a:off x="3006725" y="4084102"/>
            <a:ext cx="777875" cy="376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41" name="Line 8"/>
          <p:cNvSpPr>
            <a:spLocks noChangeShapeType="1"/>
          </p:cNvSpPr>
          <p:nvPr/>
        </p:nvSpPr>
        <p:spPr bwMode="auto">
          <a:xfrm>
            <a:off x="4346575" y="4990564"/>
            <a:ext cx="0" cy="376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42" name="Line 7"/>
          <p:cNvSpPr>
            <a:spLocks noChangeShapeType="1"/>
          </p:cNvSpPr>
          <p:nvPr/>
        </p:nvSpPr>
        <p:spPr bwMode="auto">
          <a:xfrm flipV="1">
            <a:off x="3049588" y="3290352"/>
            <a:ext cx="90805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43" name="Line 6"/>
          <p:cNvSpPr>
            <a:spLocks noChangeShapeType="1"/>
          </p:cNvSpPr>
          <p:nvPr/>
        </p:nvSpPr>
        <p:spPr bwMode="auto">
          <a:xfrm flipV="1">
            <a:off x="2790825" y="3218914"/>
            <a:ext cx="90805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44" name="Line 5"/>
          <p:cNvSpPr>
            <a:spLocks noChangeShapeType="1"/>
          </p:cNvSpPr>
          <p:nvPr/>
        </p:nvSpPr>
        <p:spPr bwMode="auto">
          <a:xfrm>
            <a:off x="5103813" y="3214152"/>
            <a:ext cx="90805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45" name="Line 4"/>
          <p:cNvSpPr>
            <a:spLocks noChangeShapeType="1"/>
          </p:cNvSpPr>
          <p:nvPr/>
        </p:nvSpPr>
        <p:spPr bwMode="auto">
          <a:xfrm>
            <a:off x="4845050" y="3284002"/>
            <a:ext cx="90805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46" name="Rectangle 23"/>
          <p:cNvSpPr>
            <a:spLocks noChangeArrowheads="1"/>
          </p:cNvSpPr>
          <p:nvPr/>
        </p:nvSpPr>
        <p:spPr bwMode="auto">
          <a:xfrm>
            <a:off x="1546225" y="2072739"/>
            <a:ext cx="291465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en-US" altLang="zh-CN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9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53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685800" y="228600"/>
            <a:ext cx="5257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本章小结 </a:t>
            </a: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56"/>
          <p:cNvSpPr txBox="1">
            <a:spLocks noChangeArrowheads="1"/>
          </p:cNvSpPr>
          <p:nvPr/>
        </p:nvSpPr>
        <p:spPr bwMode="auto">
          <a:xfrm>
            <a:off x="304800" y="914400"/>
            <a:ext cx="8218488" cy="5229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617538"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提出的基本概念是正规式、非确定有穷自动机和确定有穷自动机。</a:t>
            </a:r>
          </a:p>
          <a:p>
            <a:pPr indent="617538"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构造词法分析程序的技术线路通常是：依据给定的源语言之单词集，设计其正规文法或正规式，之后等价地转换成非确定有穷自动机，再通过子集法将其确定化，最终将确定有穷自动机最小化，最后依据最小化的确定有穷自动机，设计词法分析程序。</a:t>
            </a:r>
          </a:p>
          <a:p>
            <a:pPr indent="617538"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重点掌握的内容是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:</a:t>
            </a:r>
          </a:p>
          <a:p>
            <a:pPr indent="617538"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①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设计一个定义已知语言单词集的正规文法、或正规式、或有穷自动机；</a:t>
            </a:r>
          </a:p>
          <a:p>
            <a:pPr indent="617538"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②正规文法、正规式和有穷自动机的相互等价地转换方法；</a:t>
            </a:r>
          </a:p>
          <a:p>
            <a:pPr indent="617538"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③正规式运算性质及其应用。 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54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85800" y="228600"/>
            <a:ext cx="5257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本章小结 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6CED57-F35F-4205-9B03-342F756D7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55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3" name="Text Box 8">
            <a:extLst>
              <a:ext uri="{FF2B5EF4-FFF2-40B4-BE49-F238E27FC236}">
                <a16:creationId xmlns:a16="http://schemas.microsoft.com/office/drawing/2014/main" id="{D9406BCD-E435-4E75-8051-3ACAAAFCA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28600"/>
            <a:ext cx="5257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800000"/>
                </a:solidFill>
                <a:latin typeface="黑体" pitchFamily="49" charset="-122"/>
                <a:ea typeface="黑体" pitchFamily="49" charset="-122"/>
              </a:rPr>
              <a:t>本章小结作业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D4C5DC3-AB9C-49F4-BFBB-AEC9E81D624D}"/>
              </a:ext>
            </a:extLst>
          </p:cNvPr>
          <p:cNvSpPr/>
          <p:nvPr/>
        </p:nvSpPr>
        <p:spPr>
          <a:xfrm>
            <a:off x="381000" y="1066800"/>
            <a:ext cx="6553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06. 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教材，第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64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页，练习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），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zh-CN" sz="2000" kern="1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07. 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教材，第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65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页，练习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zh-CN" altLang="zh-CN" sz="2000" kern="1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08. 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教材，第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66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页，练习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）（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），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  <a:endParaRPr lang="zh-CN" altLang="zh-CN" sz="20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1A6E778-2CAC-463D-AD4A-7252CA428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EF27F63D-CD5D-4981-BC76-8455D0F47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3" b="37202"/>
          <a:stretch>
            <a:fillRect/>
          </a:stretch>
        </p:blipFill>
        <p:spPr bwMode="auto">
          <a:xfrm>
            <a:off x="151493" y="2128413"/>
            <a:ext cx="5267325" cy="18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0E0E06-51E3-498B-A934-3BF4CC61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15" y="3870181"/>
            <a:ext cx="5275879" cy="23782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4B7584-210C-4691-BAC9-3D9D3176D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223" y="2382197"/>
            <a:ext cx="3365284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089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62B6DF-2242-4480-A04A-81F2AA28C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56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4B30E0-E233-463F-B505-39F981566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14400"/>
            <a:ext cx="7239000" cy="23622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7E181B5-9D91-489F-BB2D-DC1FB6B2A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99" y="3254326"/>
            <a:ext cx="1082467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B9D94047-38C1-4CE4-A8B0-84B3C2B76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35" b="11018"/>
          <a:stretch>
            <a:fillRect/>
          </a:stretch>
        </p:blipFill>
        <p:spPr bwMode="auto">
          <a:xfrm>
            <a:off x="685800" y="3254326"/>
            <a:ext cx="7239000" cy="284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766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1052"/>
          <p:cNvSpPr>
            <a:spLocks noChangeArrowheads="1"/>
          </p:cNvSpPr>
          <p:nvPr/>
        </p:nvSpPr>
        <p:spPr bwMode="auto">
          <a:xfrm>
            <a:off x="1752599" y="3429000"/>
            <a:ext cx="6086742" cy="23622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220" name="Rectangle 1044"/>
          <p:cNvSpPr>
            <a:spLocks noChangeArrowheads="1"/>
          </p:cNvSpPr>
          <p:nvPr/>
        </p:nvSpPr>
        <p:spPr bwMode="auto">
          <a:xfrm>
            <a:off x="381000" y="914400"/>
            <a:ext cx="8153400" cy="1412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595313"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基于生成观点、计算观点和识别观点，分别形成了</a:t>
            </a:r>
            <a:r>
              <a:rPr lang="zh-CN" altLang="en-US" sz="2200" b="1" dirty="0">
                <a:solidFill>
                  <a:srgbClr val="CC6600"/>
                </a:solidFill>
                <a:latin typeface="宋体" pitchFamily="2" charset="-122"/>
                <a:ea typeface="宋体" pitchFamily="2" charset="-122"/>
              </a:rPr>
              <a:t>正规文法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200" b="1" dirty="0">
                <a:solidFill>
                  <a:srgbClr val="CC6600"/>
                </a:solidFill>
                <a:latin typeface="宋体" pitchFamily="2" charset="-122"/>
                <a:ea typeface="宋体" pitchFamily="2" charset="-122"/>
              </a:rPr>
              <a:t>正规式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和</a:t>
            </a:r>
            <a:r>
              <a:rPr lang="zh-CN" altLang="en-US" sz="2200" b="1" dirty="0">
                <a:solidFill>
                  <a:srgbClr val="CC6600"/>
                </a:solidFill>
                <a:latin typeface="宋体" pitchFamily="2" charset="-122"/>
                <a:ea typeface="宋体" pitchFamily="2" charset="-122"/>
              </a:rPr>
              <a:t>有穷自动机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种用于描述计算机高级语言词法的工具。本节仅介绍正规文法和正规式以及两者之间的转换方法。 </a:t>
            </a:r>
          </a:p>
        </p:txBody>
      </p:sp>
      <p:sp>
        <p:nvSpPr>
          <p:cNvPr id="9221" name="Text Box 1045"/>
          <p:cNvSpPr txBox="1">
            <a:spLocks noChangeArrowheads="1"/>
          </p:cNvSpPr>
          <p:nvPr/>
        </p:nvSpPr>
        <p:spPr bwMode="auto">
          <a:xfrm>
            <a:off x="469900" y="2240459"/>
            <a:ext cx="2743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CC0099"/>
                </a:solidFill>
                <a:latin typeface="黑体" pitchFamily="49" charset="-122"/>
                <a:ea typeface="黑体" pitchFamily="49" charset="-122"/>
              </a:rPr>
              <a:t>3.2.1</a:t>
            </a:r>
            <a:r>
              <a:rPr lang="zh-CN" altLang="en-US" sz="2400" b="1" dirty="0">
                <a:solidFill>
                  <a:srgbClr val="CC0099"/>
                </a:solidFill>
                <a:latin typeface="黑体" pitchFamily="49" charset="-122"/>
                <a:ea typeface="黑体" pitchFamily="49" charset="-122"/>
              </a:rPr>
              <a:t>　正规文法</a:t>
            </a:r>
          </a:p>
        </p:txBody>
      </p:sp>
      <p:sp>
        <p:nvSpPr>
          <p:cNvPr id="9222" name="Text Box 1046"/>
          <p:cNvSpPr txBox="1">
            <a:spLocks noChangeArrowheads="1"/>
          </p:cNvSpPr>
          <p:nvPr/>
        </p:nvSpPr>
        <p:spPr bwMode="auto">
          <a:xfrm>
            <a:off x="1295400" y="2811959"/>
            <a:ext cx="6934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下面是“标识符”单词的右线性正规文法描述实例。 </a:t>
            </a:r>
          </a:p>
        </p:txBody>
      </p:sp>
      <p:grpSp>
        <p:nvGrpSpPr>
          <p:cNvPr id="2" name="Group 1051"/>
          <p:cNvGrpSpPr>
            <a:grpSpLocks/>
          </p:cNvGrpSpPr>
          <p:nvPr/>
        </p:nvGrpSpPr>
        <p:grpSpPr bwMode="auto">
          <a:xfrm>
            <a:off x="2986088" y="3657600"/>
            <a:ext cx="3643312" cy="1295400"/>
            <a:chOff x="-2" y="-2"/>
            <a:chExt cx="1998" cy="580"/>
          </a:xfrm>
        </p:grpSpPr>
        <p:grpSp>
          <p:nvGrpSpPr>
            <p:cNvPr id="3" name="Group 1049"/>
            <p:cNvGrpSpPr>
              <a:grpSpLocks/>
            </p:cNvGrpSpPr>
            <p:nvPr/>
          </p:nvGrpSpPr>
          <p:grpSpPr bwMode="auto">
            <a:xfrm>
              <a:off x="0" y="0"/>
              <a:ext cx="1994" cy="576"/>
              <a:chOff x="0" y="0"/>
              <a:chExt cx="1994" cy="576"/>
            </a:xfrm>
          </p:grpSpPr>
          <p:sp>
            <p:nvSpPr>
              <p:cNvPr id="9230" name="Rectangle 1047"/>
              <p:cNvSpPr>
                <a:spLocks noChangeArrowheads="1"/>
              </p:cNvSpPr>
              <p:nvPr/>
            </p:nvSpPr>
            <p:spPr bwMode="auto">
              <a:xfrm>
                <a:off x="43" y="0"/>
                <a:ext cx="1908" cy="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just" eaLnBrk="1" hangingPunct="1"/>
                <a:r>
                  <a:rPr lang="en-US" altLang="zh-CN" sz="2200" b="1" dirty="0">
                    <a:latin typeface="宋体" pitchFamily="2" charset="-122"/>
                    <a:ea typeface="宋体" pitchFamily="2" charset="-122"/>
                  </a:rPr>
                  <a:t>G</a:t>
                </a:r>
                <a:r>
                  <a:rPr lang="en-US" altLang="zh-CN" sz="2200" b="1" baseline="-30000" dirty="0">
                    <a:latin typeface="宋体" pitchFamily="2" charset="-122"/>
                    <a:ea typeface="宋体" pitchFamily="2" charset="-122"/>
                  </a:rPr>
                  <a:t>1</a:t>
                </a:r>
                <a:r>
                  <a:rPr lang="en-US" altLang="zh-CN" sz="2200" b="1" dirty="0">
                    <a:latin typeface="宋体" pitchFamily="2" charset="-122"/>
                    <a:ea typeface="宋体" pitchFamily="2" charset="-122"/>
                  </a:rPr>
                  <a:t>[T]</a:t>
                </a:r>
                <a:r>
                  <a:rPr lang="zh-CN" altLang="en-US" sz="2200" b="1" dirty="0">
                    <a:latin typeface="宋体" pitchFamily="2" charset="-122"/>
                    <a:ea typeface="宋体" pitchFamily="2" charset="-122"/>
                  </a:rPr>
                  <a:t>：</a:t>
                </a:r>
              </a:p>
              <a:p>
                <a:pPr algn="just"/>
                <a:r>
                  <a:rPr lang="en-US" altLang="zh-CN" sz="2200" b="1" dirty="0">
                    <a:latin typeface="宋体" pitchFamily="2" charset="-122"/>
                    <a:ea typeface="宋体" pitchFamily="2" charset="-122"/>
                  </a:rPr>
                  <a:t>T→ </a:t>
                </a:r>
                <a:r>
                  <a:rPr lang="en-US" altLang="zh-CN" sz="2200" b="1" dirty="0" err="1">
                    <a:latin typeface="宋体" pitchFamily="2" charset="-122"/>
                    <a:ea typeface="宋体" pitchFamily="2" charset="-122"/>
                  </a:rPr>
                  <a:t>c︱c</a:t>
                </a:r>
                <a:r>
                  <a:rPr lang="en-US" altLang="zh-CN" sz="2200" b="1" dirty="0">
                    <a:latin typeface="宋体" pitchFamily="2" charset="-122"/>
                    <a:ea typeface="宋体" pitchFamily="2" charset="-122"/>
                  </a:rPr>
                  <a:t> S</a:t>
                </a:r>
              </a:p>
              <a:p>
                <a:pPr algn="just"/>
                <a:r>
                  <a:rPr lang="en-US" altLang="zh-CN" sz="2200" b="1" dirty="0">
                    <a:latin typeface="宋体" pitchFamily="2" charset="-122"/>
                    <a:ea typeface="宋体" pitchFamily="2" charset="-122"/>
                  </a:rPr>
                  <a:t>S→ </a:t>
                </a:r>
                <a:r>
                  <a:rPr lang="en-US" altLang="zh-CN" sz="2200" b="1" dirty="0" err="1">
                    <a:latin typeface="宋体" pitchFamily="2" charset="-122"/>
                    <a:ea typeface="宋体" pitchFamily="2" charset="-122"/>
                  </a:rPr>
                  <a:t>c︱d</a:t>
                </a:r>
                <a:r>
                  <a:rPr lang="en-US" altLang="zh-CN" sz="2200" b="1" dirty="0">
                    <a:latin typeface="宋体" pitchFamily="2" charset="-122"/>
                    <a:ea typeface="宋体" pitchFamily="2" charset="-122"/>
                  </a:rPr>
                  <a:t> ︱</a:t>
                </a:r>
                <a:r>
                  <a:rPr lang="en-US" altLang="zh-CN" sz="2200" b="1" dirty="0" err="1">
                    <a:latin typeface="宋体" pitchFamily="2" charset="-122"/>
                    <a:ea typeface="宋体" pitchFamily="2" charset="-122"/>
                  </a:rPr>
                  <a:t>cS︱dS</a:t>
                </a:r>
                <a:endParaRPr lang="en-US" altLang="zh-CN" sz="2200" dirty="0"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9231" name="Rectangle 104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94" cy="576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eaLnBrk="1" hangingPunct="1"/>
                <a:endParaRPr lang="en-CA" altLang="zh-CN" sz="2200">
                  <a:latin typeface="宋体" pitchFamily="2" charset="-122"/>
                  <a:ea typeface="宋体" pitchFamily="2" charset="-122"/>
                </a:endParaRPr>
              </a:p>
            </p:txBody>
          </p:sp>
        </p:grpSp>
        <p:sp>
          <p:nvSpPr>
            <p:cNvPr id="9229" name="Rectangle 1050"/>
            <p:cNvSpPr>
              <a:spLocks noChangeArrowheads="1"/>
            </p:cNvSpPr>
            <p:nvPr/>
          </p:nvSpPr>
          <p:spPr bwMode="auto">
            <a:xfrm>
              <a:off x="-2" y="-2"/>
              <a:ext cx="1998" cy="580"/>
            </a:xfrm>
            <a:prstGeom prst="rect">
              <a:avLst/>
            </a:prstGeom>
            <a:noFill/>
            <a:ln w="6350">
              <a:solidFill>
                <a:srgbClr val="A0A0A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en-CA" altLang="zh-CN" sz="2200">
                <a:latin typeface="宋体" pitchFamily="2" charset="-122"/>
                <a:ea typeface="宋体" pitchFamily="2" charset="-122"/>
              </a:endParaRPr>
            </a:p>
          </p:txBody>
        </p:sp>
      </p:grpSp>
      <p:sp>
        <p:nvSpPr>
          <p:cNvPr id="9224" name="Text Box 1053"/>
          <p:cNvSpPr txBox="1">
            <a:spLocks noChangeArrowheads="1"/>
          </p:cNvSpPr>
          <p:nvPr/>
        </p:nvSpPr>
        <p:spPr bwMode="auto">
          <a:xfrm>
            <a:off x="1295400" y="4953000"/>
            <a:ext cx="6629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en-US" altLang="zh-CN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225" name="Text Box 1054"/>
          <p:cNvSpPr txBox="1">
            <a:spLocks noChangeArrowheads="1"/>
          </p:cNvSpPr>
          <p:nvPr/>
        </p:nvSpPr>
        <p:spPr bwMode="auto">
          <a:xfrm>
            <a:off x="1828800" y="5089525"/>
            <a:ext cx="5867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T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：标识符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S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：字母数字串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c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：字母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d: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数字</a:t>
            </a:r>
          </a:p>
        </p:txBody>
      </p:sp>
      <p:sp>
        <p:nvSpPr>
          <p:cNvPr id="9227" name="Rectangle 1056"/>
          <p:cNvSpPr>
            <a:spLocks noGrp="1" noChangeArrowheads="1"/>
          </p:cNvSpPr>
          <p:nvPr>
            <p:ph type="title"/>
          </p:nvPr>
        </p:nvSpPr>
        <p:spPr>
          <a:xfrm>
            <a:off x="449263" y="304800"/>
            <a:ext cx="7002462" cy="533400"/>
          </a:xfrm>
        </p:spPr>
        <p:txBody>
          <a:bodyPr/>
          <a:lstStyle/>
          <a:p>
            <a:pPr eaLnBrk="1" hangingPunct="1"/>
            <a:r>
              <a:rPr lang="en-US" altLang="zh-CN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3.2</a:t>
            </a:r>
            <a:r>
              <a:rPr lang="zh-CN" altLang="en-US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　单词的形式化描述工具</a:t>
            </a:r>
          </a:p>
        </p:txBody>
      </p:sp>
      <p:sp>
        <p:nvSpPr>
          <p:cNvPr id="1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6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5"/>
          <p:cNvSpPr txBox="1">
            <a:spLocks noChangeArrowheads="1"/>
          </p:cNvSpPr>
          <p:nvPr/>
        </p:nvSpPr>
        <p:spPr bwMode="auto">
          <a:xfrm>
            <a:off x="533400" y="1182335"/>
            <a:ext cx="8001000" cy="4685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595313"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基于字母表∑上的</a:t>
            </a:r>
            <a:r>
              <a:rPr lang="zh-CN" altLang="en-US" sz="2200" b="1" dirty="0">
                <a:solidFill>
                  <a:srgbClr val="CC6600"/>
                </a:solidFill>
                <a:latin typeface="宋体" pitchFamily="2" charset="-122"/>
                <a:ea typeface="宋体" pitchFamily="2" charset="-122"/>
              </a:rPr>
              <a:t>正规式（也称为正则表达式）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定义如下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正规式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e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的计算值称为正规集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记为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L(e)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。 </a:t>
            </a:r>
          </a:p>
          <a:p>
            <a:pPr indent="595313"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1.ε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是∑上的正规式，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L(ε)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{ε} </a:t>
            </a:r>
          </a:p>
          <a:p>
            <a:pPr indent="595313"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2. Ф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是∑上的正规式，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L(Ф)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Ф</a:t>
            </a:r>
          </a:p>
          <a:p>
            <a:pPr indent="595313"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3.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任何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a∈∑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a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是∑上的正规式，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L(a)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{a}</a:t>
            </a:r>
          </a:p>
          <a:p>
            <a:pPr indent="595313"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4.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如果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e</a:t>
            </a:r>
            <a:r>
              <a:rPr lang="en-US" altLang="zh-CN" sz="2200" b="1" baseline="-20000" dirty="0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e</a:t>
            </a:r>
            <a:r>
              <a:rPr lang="en-US" altLang="zh-CN" sz="2200" b="1" baseline="-20000" dirty="0"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是∑上的正规式，则</a:t>
            </a:r>
          </a:p>
          <a:p>
            <a:pPr indent="595313"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  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4.1 (e</a:t>
            </a:r>
            <a:r>
              <a:rPr lang="en-US" altLang="zh-CN" sz="2200" b="1" baseline="-20000" dirty="0">
                <a:latin typeface="宋体" pitchFamily="2" charset="-122"/>
                <a:ea typeface="宋体" pitchFamily="2" charset="-122"/>
              </a:rPr>
              <a:t>1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是∑上的正规式，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L((e</a:t>
            </a:r>
            <a:r>
              <a:rPr lang="en-US" altLang="zh-CN" sz="2200" b="1" baseline="-20000" dirty="0">
                <a:latin typeface="宋体" pitchFamily="2" charset="-122"/>
                <a:ea typeface="宋体" pitchFamily="2" charset="-122"/>
              </a:rPr>
              <a:t>1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L(e</a:t>
            </a:r>
            <a:r>
              <a:rPr lang="en-US" altLang="zh-CN" sz="2200" b="1" baseline="-20000" dirty="0">
                <a:latin typeface="宋体" pitchFamily="2" charset="-122"/>
                <a:ea typeface="宋体" pitchFamily="2" charset="-122"/>
              </a:rPr>
              <a:t>1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</a:t>
            </a:r>
          </a:p>
          <a:p>
            <a:pPr indent="595313"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  4.2 e</a:t>
            </a:r>
            <a:r>
              <a:rPr lang="en-US" altLang="zh-CN" sz="2200" b="1" baseline="-20000" dirty="0">
                <a:latin typeface="宋体" pitchFamily="2" charset="-122"/>
                <a:ea typeface="宋体" pitchFamily="2" charset="-122"/>
              </a:rPr>
              <a:t>1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︱e</a:t>
            </a:r>
            <a:r>
              <a:rPr lang="en-US" altLang="zh-CN" sz="2200" b="1" baseline="-20000" dirty="0">
                <a:latin typeface="宋体" pitchFamily="2" charset="-122"/>
                <a:ea typeface="宋体" pitchFamily="2" charset="-122"/>
              </a:rPr>
              <a:t>2</a:t>
            </a:r>
            <a:r>
              <a:rPr lang="en-US" altLang="zh-CN" sz="2200" b="1" baseline="-30000" dirty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是∑上的正规式，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L(e</a:t>
            </a:r>
            <a:r>
              <a:rPr lang="en-US" altLang="zh-CN" sz="2200" b="1" baseline="-20000" dirty="0">
                <a:latin typeface="宋体" pitchFamily="2" charset="-122"/>
                <a:ea typeface="宋体" pitchFamily="2" charset="-122"/>
              </a:rPr>
              <a:t>1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︱e</a:t>
            </a:r>
            <a:r>
              <a:rPr lang="en-US" altLang="zh-CN" sz="2200" b="1" baseline="-20000" dirty="0">
                <a:latin typeface="宋体" pitchFamily="2" charset="-122"/>
                <a:ea typeface="宋体" pitchFamily="2" charset="-122"/>
              </a:rPr>
              <a:t>2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L(e</a:t>
            </a:r>
            <a:r>
              <a:rPr lang="en-US" altLang="zh-CN" sz="2200" b="1" baseline="-20000" dirty="0">
                <a:latin typeface="宋体" pitchFamily="2" charset="-122"/>
                <a:ea typeface="宋体" pitchFamily="2" charset="-122"/>
              </a:rPr>
              <a:t>1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)∪L(e</a:t>
            </a:r>
            <a:r>
              <a:rPr lang="en-US" altLang="zh-CN" sz="2200" b="1" baseline="-20000" dirty="0">
                <a:latin typeface="宋体" pitchFamily="2" charset="-122"/>
                <a:ea typeface="宋体" pitchFamily="2" charset="-122"/>
              </a:rPr>
              <a:t>2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</a:t>
            </a:r>
          </a:p>
          <a:p>
            <a:pPr marL="1704975" indent="-1109663"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  4.3  e</a:t>
            </a:r>
            <a:r>
              <a:rPr lang="en-US" altLang="zh-CN" sz="2200" b="1" baseline="-20000" dirty="0">
                <a:latin typeface="宋体" pitchFamily="2" charset="-122"/>
                <a:ea typeface="宋体" pitchFamily="2" charset="-122"/>
              </a:rPr>
              <a:t>1</a:t>
            </a:r>
            <a:r>
              <a:rPr lang="en-US" altLang="zh-CN" sz="2200" b="1" baseline="-300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· e</a:t>
            </a:r>
            <a:r>
              <a:rPr lang="en-US" altLang="zh-CN" sz="2200" b="1" baseline="-20000" dirty="0">
                <a:latin typeface="宋体" pitchFamily="2" charset="-122"/>
                <a:ea typeface="宋体" pitchFamily="2" charset="-122"/>
              </a:rPr>
              <a:t>2</a:t>
            </a:r>
            <a:r>
              <a:rPr lang="en-US" altLang="zh-CN" sz="2200" b="1" baseline="-30000" dirty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是∑上的正规式，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L(e</a:t>
            </a:r>
            <a:r>
              <a:rPr lang="en-US" altLang="zh-CN" sz="2200" b="1" baseline="-20000" dirty="0">
                <a:latin typeface="宋体" pitchFamily="2" charset="-122"/>
                <a:ea typeface="宋体" pitchFamily="2" charset="-122"/>
              </a:rPr>
              <a:t>1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· e</a:t>
            </a:r>
            <a:r>
              <a:rPr lang="en-US" altLang="zh-CN" sz="2200" b="1" baseline="-20000" dirty="0">
                <a:latin typeface="宋体" pitchFamily="2" charset="-122"/>
                <a:ea typeface="宋体" pitchFamily="2" charset="-122"/>
              </a:rPr>
              <a:t>2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L(e</a:t>
            </a:r>
            <a:r>
              <a:rPr lang="en-US" altLang="zh-CN" sz="2200" b="1" baseline="-20000" dirty="0">
                <a:latin typeface="宋体" pitchFamily="2" charset="-122"/>
                <a:ea typeface="宋体" pitchFamily="2" charset="-122"/>
              </a:rPr>
              <a:t>1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)·L(e</a:t>
            </a:r>
            <a:r>
              <a:rPr lang="en-US" altLang="zh-CN" sz="2200" b="1" baseline="-20000" dirty="0">
                <a:latin typeface="宋体" pitchFamily="2" charset="-122"/>
                <a:ea typeface="宋体" pitchFamily="2" charset="-122"/>
              </a:rPr>
              <a:t>2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</a:t>
            </a:r>
          </a:p>
          <a:p>
            <a:pPr indent="595313"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  4.4  e</a:t>
            </a:r>
            <a:r>
              <a:rPr lang="en-US" altLang="zh-CN" sz="2200" b="1" baseline="-20000" dirty="0">
                <a:latin typeface="宋体" pitchFamily="2" charset="-122"/>
                <a:ea typeface="宋体" pitchFamily="2" charset="-122"/>
              </a:rPr>
              <a:t>1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*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是∑上的正规式，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L(e</a:t>
            </a:r>
            <a:r>
              <a:rPr lang="en-US" altLang="zh-CN" sz="2200" b="1" baseline="-20000" dirty="0">
                <a:latin typeface="宋体" pitchFamily="2" charset="-122"/>
                <a:ea typeface="宋体" pitchFamily="2" charset="-122"/>
              </a:rPr>
              <a:t>1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*)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L(e</a:t>
            </a:r>
            <a:r>
              <a:rPr lang="en-US" altLang="zh-CN" sz="2200" b="1" baseline="-20000" dirty="0">
                <a:latin typeface="宋体" pitchFamily="2" charset="-122"/>
                <a:ea typeface="宋体" pitchFamily="2" charset="-122"/>
              </a:rPr>
              <a:t>1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)* </a:t>
            </a:r>
          </a:p>
        </p:txBody>
      </p:sp>
      <p:sp>
        <p:nvSpPr>
          <p:cNvPr id="10245" name="Rectangle 40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2895600" cy="457200"/>
          </a:xfrm>
        </p:spPr>
        <p:txBody>
          <a:bodyPr/>
          <a:lstStyle/>
          <a:p>
            <a:pPr eaLnBrk="1" hangingPunct="1"/>
            <a:r>
              <a:rPr lang="en-US" altLang="zh-CN" sz="2800" b="1" dirty="0">
                <a:solidFill>
                  <a:srgbClr val="CC0099"/>
                </a:solidFill>
                <a:latin typeface="黑体" pitchFamily="49" charset="-122"/>
                <a:ea typeface="黑体" pitchFamily="49" charset="-122"/>
              </a:rPr>
              <a:t>3.2.2</a:t>
            </a:r>
            <a:r>
              <a:rPr lang="zh-CN" altLang="en-US" sz="2800" b="1" dirty="0">
                <a:solidFill>
                  <a:srgbClr val="CC0099"/>
                </a:solidFill>
                <a:latin typeface="黑体" pitchFamily="49" charset="-122"/>
                <a:ea typeface="黑体" pitchFamily="49" charset="-122"/>
              </a:rPr>
              <a:t>　正规式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7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ChangeArrowheads="1"/>
          </p:cNvSpPr>
          <p:nvPr/>
        </p:nvSpPr>
        <p:spPr bwMode="auto">
          <a:xfrm>
            <a:off x="271463" y="952500"/>
            <a:ext cx="8186737" cy="23241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sp>
        <p:nvSpPr>
          <p:cNvPr id="11268" name="Text Box 1027"/>
          <p:cNvSpPr txBox="1">
            <a:spLocks noChangeArrowheads="1"/>
          </p:cNvSpPr>
          <p:nvPr/>
        </p:nvSpPr>
        <p:spPr bwMode="auto">
          <a:xfrm>
            <a:off x="1109663" y="914400"/>
            <a:ext cx="6566445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latin typeface="Times New Roman" pitchFamily="18" charset="0"/>
              </a:rPr>
              <a:t>例 </a:t>
            </a:r>
            <a:r>
              <a:rPr lang="en-US" altLang="zh-CN" sz="2000" b="1" dirty="0">
                <a:latin typeface="Times New Roman" pitchFamily="18" charset="0"/>
              </a:rPr>
              <a:t>3.1 </a:t>
            </a:r>
            <a:r>
              <a:rPr lang="zh-CN" altLang="en-US" sz="2000" b="1" dirty="0">
                <a:latin typeface="Times New Roman" pitchFamily="18" charset="0"/>
              </a:rPr>
              <a:t>令∑＝</a:t>
            </a:r>
            <a:r>
              <a:rPr lang="en-US" altLang="zh-CN" sz="2000" b="1" dirty="0">
                <a:latin typeface="Times New Roman" pitchFamily="18" charset="0"/>
              </a:rPr>
              <a:t>{</a:t>
            </a:r>
            <a:r>
              <a:rPr lang="en-US" altLang="zh-CN" sz="2000" b="1" dirty="0" err="1">
                <a:latin typeface="Times New Roman" pitchFamily="18" charset="0"/>
              </a:rPr>
              <a:t>a,b</a:t>
            </a:r>
            <a:r>
              <a:rPr lang="en-US" altLang="zh-CN" sz="2000" b="1" dirty="0">
                <a:latin typeface="Times New Roman" pitchFamily="18" charset="0"/>
              </a:rPr>
              <a:t>}</a:t>
            </a:r>
            <a:r>
              <a:rPr lang="zh-CN" altLang="en-US" sz="2000" b="1" dirty="0">
                <a:latin typeface="Times New Roman" pitchFamily="18" charset="0"/>
              </a:rPr>
              <a:t>，则∑上正规式的例子如下，</a:t>
            </a:r>
          </a:p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latin typeface="Times New Roman" pitchFamily="18" charset="0"/>
              </a:rPr>
              <a:t>                </a:t>
            </a:r>
            <a:r>
              <a:rPr lang="en-US" altLang="zh-CN" sz="2000" b="1" dirty="0">
                <a:latin typeface="Times New Roman" pitchFamily="18" charset="0"/>
              </a:rPr>
              <a:t>a</a:t>
            </a:r>
            <a:r>
              <a:rPr lang="zh-CN" altLang="en-US" sz="2000" b="1" dirty="0">
                <a:latin typeface="Times New Roman" pitchFamily="18" charset="0"/>
              </a:rPr>
              <a:t>、</a:t>
            </a:r>
            <a:r>
              <a:rPr lang="en-US" altLang="zh-CN" sz="2000" b="1" dirty="0" err="1">
                <a:latin typeface="Times New Roman" pitchFamily="18" charset="0"/>
              </a:rPr>
              <a:t>a︱b</a:t>
            </a:r>
            <a:r>
              <a:rPr lang="zh-CN" altLang="en-US" sz="2000" b="1" dirty="0">
                <a:latin typeface="Times New Roman" pitchFamily="18" charset="0"/>
              </a:rPr>
              <a:t>、</a:t>
            </a:r>
            <a:r>
              <a:rPr lang="en-US" altLang="zh-CN" sz="2000" b="1" dirty="0" err="1">
                <a:latin typeface="Times New Roman" pitchFamily="18" charset="0"/>
              </a:rPr>
              <a:t>ab</a:t>
            </a:r>
            <a:r>
              <a:rPr lang="zh-CN" altLang="en-US" sz="2000" b="1" dirty="0">
                <a:latin typeface="Times New Roman" pitchFamily="18" charset="0"/>
              </a:rPr>
              <a:t>、</a:t>
            </a:r>
            <a:r>
              <a:rPr lang="en-US" altLang="zh-CN" sz="2000" b="1" dirty="0">
                <a:latin typeface="Times New Roman" pitchFamily="18" charset="0"/>
              </a:rPr>
              <a:t>(</a:t>
            </a:r>
            <a:r>
              <a:rPr lang="en-US" altLang="zh-CN" sz="2000" b="1" dirty="0" err="1">
                <a:latin typeface="Times New Roman" pitchFamily="18" charset="0"/>
              </a:rPr>
              <a:t>a︱b</a:t>
            </a:r>
            <a:r>
              <a:rPr lang="en-US" altLang="zh-CN" sz="2000" b="1" dirty="0">
                <a:latin typeface="Times New Roman" pitchFamily="18" charset="0"/>
              </a:rPr>
              <a:t>)* </a:t>
            </a:r>
            <a:r>
              <a:rPr lang="zh-CN" altLang="en-US" sz="2000" b="1" dirty="0">
                <a:latin typeface="Times New Roman" pitchFamily="18" charset="0"/>
              </a:rPr>
              <a:t>、</a:t>
            </a:r>
            <a:r>
              <a:rPr lang="en-US" altLang="zh-CN" sz="2000" b="1" dirty="0">
                <a:latin typeface="Times New Roman" pitchFamily="18" charset="0"/>
              </a:rPr>
              <a:t>(</a:t>
            </a:r>
            <a:r>
              <a:rPr lang="en-US" altLang="zh-CN" sz="2000" b="1" dirty="0" err="1">
                <a:latin typeface="Times New Roman" pitchFamily="18" charset="0"/>
              </a:rPr>
              <a:t>a︱b</a:t>
            </a:r>
            <a:r>
              <a:rPr lang="en-US" altLang="zh-CN" sz="2000" b="1" dirty="0">
                <a:latin typeface="Times New Roman" pitchFamily="18" charset="0"/>
              </a:rPr>
              <a:t>)*a</a:t>
            </a:r>
            <a:r>
              <a:rPr lang="zh-CN" altLang="en-US" sz="2000" b="1" dirty="0">
                <a:latin typeface="Times New Roman" pitchFamily="18" charset="0"/>
              </a:rPr>
              <a:t>，</a:t>
            </a:r>
          </a:p>
          <a:p>
            <a:pPr algn="l" eaLnBrk="1" hangingPunct="1">
              <a:spcBef>
                <a:spcPts val="0"/>
              </a:spcBef>
            </a:pPr>
            <a:r>
              <a:rPr lang="zh-CN" altLang="en-US" sz="2000" b="1" dirty="0">
                <a:latin typeface="Times New Roman" pitchFamily="18" charset="0"/>
              </a:rPr>
              <a:t>且 </a:t>
            </a:r>
            <a:r>
              <a:rPr lang="en-US" altLang="zh-CN" sz="2000" b="1" dirty="0">
                <a:latin typeface="Times New Roman" pitchFamily="18" charset="0"/>
              </a:rPr>
              <a:t>L(a)</a:t>
            </a:r>
            <a:r>
              <a:rPr lang="zh-CN" altLang="en-US" sz="2000" b="1" dirty="0">
                <a:latin typeface="Times New Roman" pitchFamily="18" charset="0"/>
              </a:rPr>
              <a:t>＝</a:t>
            </a:r>
            <a:r>
              <a:rPr lang="en-US" altLang="zh-CN" sz="2000" b="1" dirty="0">
                <a:latin typeface="Times New Roman" pitchFamily="18" charset="0"/>
              </a:rPr>
              <a:t>{a}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altLang="zh-CN" sz="2000" b="1" dirty="0">
                <a:latin typeface="Times New Roman" pitchFamily="18" charset="0"/>
              </a:rPr>
              <a:t>     L(</a:t>
            </a:r>
            <a:r>
              <a:rPr lang="en-US" altLang="zh-CN" sz="2000" b="1" dirty="0" err="1">
                <a:latin typeface="Times New Roman" pitchFamily="18" charset="0"/>
              </a:rPr>
              <a:t>a︱b</a:t>
            </a:r>
            <a:r>
              <a:rPr lang="en-US" altLang="zh-CN" sz="2000" b="1" dirty="0">
                <a:latin typeface="Times New Roman" pitchFamily="18" charset="0"/>
              </a:rPr>
              <a:t>)</a:t>
            </a:r>
            <a:r>
              <a:rPr lang="zh-CN" altLang="en-US" sz="2000" b="1" dirty="0">
                <a:latin typeface="Times New Roman" pitchFamily="18" charset="0"/>
              </a:rPr>
              <a:t>＝</a:t>
            </a:r>
            <a:r>
              <a:rPr lang="en-US" altLang="zh-CN" sz="2000" b="1" dirty="0">
                <a:latin typeface="Times New Roman" pitchFamily="18" charset="0"/>
              </a:rPr>
              <a:t>L(a)∪L(b)</a:t>
            </a:r>
            <a:r>
              <a:rPr lang="zh-CN" altLang="en-US" sz="2000" b="1" dirty="0">
                <a:latin typeface="Times New Roman" pitchFamily="18" charset="0"/>
              </a:rPr>
              <a:t>＝ </a:t>
            </a:r>
            <a:r>
              <a:rPr lang="en-US" altLang="zh-CN" sz="2000" b="1" dirty="0">
                <a:latin typeface="Times New Roman" pitchFamily="18" charset="0"/>
              </a:rPr>
              <a:t>{a}∪{b} </a:t>
            </a:r>
            <a:r>
              <a:rPr lang="zh-CN" altLang="en-US" sz="2000" b="1" dirty="0">
                <a:latin typeface="Times New Roman" pitchFamily="18" charset="0"/>
              </a:rPr>
              <a:t>＝ </a:t>
            </a:r>
            <a:r>
              <a:rPr lang="en-US" altLang="zh-CN" sz="2000" b="1" dirty="0">
                <a:latin typeface="Times New Roman" pitchFamily="18" charset="0"/>
              </a:rPr>
              <a:t>{</a:t>
            </a:r>
            <a:r>
              <a:rPr lang="en-US" altLang="zh-CN" sz="2000" b="1" dirty="0" err="1">
                <a:latin typeface="Times New Roman" pitchFamily="18" charset="0"/>
              </a:rPr>
              <a:t>a,b</a:t>
            </a:r>
            <a:r>
              <a:rPr lang="en-US" altLang="zh-CN" sz="2000" b="1" dirty="0">
                <a:latin typeface="Times New Roman" pitchFamily="18" charset="0"/>
              </a:rPr>
              <a:t>}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altLang="zh-CN" sz="2000" b="1" dirty="0">
                <a:latin typeface="Times New Roman" pitchFamily="18" charset="0"/>
              </a:rPr>
              <a:t>     L((</a:t>
            </a:r>
            <a:r>
              <a:rPr lang="en-US" altLang="zh-CN" sz="2000" b="1" dirty="0" err="1">
                <a:latin typeface="Times New Roman" pitchFamily="18" charset="0"/>
              </a:rPr>
              <a:t>a︱b</a:t>
            </a:r>
            <a:r>
              <a:rPr lang="en-US" altLang="zh-CN" sz="2000" b="1" dirty="0">
                <a:latin typeface="Times New Roman" pitchFamily="18" charset="0"/>
              </a:rPr>
              <a:t>)*)</a:t>
            </a:r>
            <a:r>
              <a:rPr lang="zh-CN" altLang="en-US" sz="2000" b="1" dirty="0">
                <a:latin typeface="Times New Roman" pitchFamily="18" charset="0"/>
              </a:rPr>
              <a:t>＝</a:t>
            </a:r>
            <a:r>
              <a:rPr lang="en-US" altLang="zh-CN" sz="2000" b="1" dirty="0">
                <a:latin typeface="Times New Roman" pitchFamily="18" charset="0"/>
              </a:rPr>
              <a:t>L(L(</a:t>
            </a:r>
            <a:r>
              <a:rPr lang="en-US" altLang="zh-CN" sz="2000" b="1" dirty="0" err="1">
                <a:latin typeface="Times New Roman" pitchFamily="18" charset="0"/>
              </a:rPr>
              <a:t>a︱b</a:t>
            </a:r>
            <a:r>
              <a:rPr lang="en-US" altLang="zh-CN" sz="2000" b="1" dirty="0">
                <a:latin typeface="Times New Roman" pitchFamily="18" charset="0"/>
              </a:rPr>
              <a:t>))*</a:t>
            </a:r>
            <a:r>
              <a:rPr lang="zh-CN" altLang="en-US" sz="2000" b="1" dirty="0">
                <a:latin typeface="Times New Roman" pitchFamily="18" charset="0"/>
              </a:rPr>
              <a:t>＝</a:t>
            </a:r>
            <a:r>
              <a:rPr lang="en-US" altLang="zh-CN" sz="2000" b="1" dirty="0">
                <a:latin typeface="Times New Roman" pitchFamily="18" charset="0"/>
              </a:rPr>
              <a:t>({</a:t>
            </a:r>
            <a:r>
              <a:rPr lang="en-US" altLang="zh-CN" sz="2000" b="1" dirty="0" err="1">
                <a:latin typeface="Times New Roman" pitchFamily="18" charset="0"/>
              </a:rPr>
              <a:t>a,b</a:t>
            </a:r>
            <a:r>
              <a:rPr lang="en-US" altLang="zh-CN" sz="2000" b="1" dirty="0">
                <a:latin typeface="Times New Roman" pitchFamily="18" charset="0"/>
              </a:rPr>
              <a:t>})*</a:t>
            </a:r>
            <a:r>
              <a:rPr lang="zh-CN" altLang="en-US" sz="2000" b="1" dirty="0">
                <a:latin typeface="Times New Roman" pitchFamily="18" charset="0"/>
              </a:rPr>
              <a:t>＝</a:t>
            </a:r>
            <a:r>
              <a:rPr lang="en-US" altLang="zh-CN" sz="2000" b="1" dirty="0">
                <a:latin typeface="Times New Roman" pitchFamily="18" charset="0"/>
              </a:rPr>
              <a:t>{</a:t>
            </a:r>
            <a:r>
              <a:rPr lang="en-US" altLang="zh-CN" sz="2000" b="1" dirty="0" err="1">
                <a:latin typeface="Times New Roman" pitchFamily="18" charset="0"/>
              </a:rPr>
              <a:t>a,b</a:t>
            </a:r>
            <a:r>
              <a:rPr lang="en-US" altLang="zh-CN" sz="2000" b="1" dirty="0">
                <a:latin typeface="Times New Roman" pitchFamily="18" charset="0"/>
              </a:rPr>
              <a:t>}*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altLang="zh-CN" sz="2000" b="1" dirty="0">
                <a:latin typeface="Times New Roman" pitchFamily="18" charset="0"/>
              </a:rPr>
              <a:t>     L((</a:t>
            </a:r>
            <a:r>
              <a:rPr lang="en-US" altLang="zh-CN" sz="2000" b="1" dirty="0" err="1">
                <a:latin typeface="Times New Roman" pitchFamily="18" charset="0"/>
              </a:rPr>
              <a:t>a︱b</a:t>
            </a:r>
            <a:r>
              <a:rPr lang="en-US" altLang="zh-CN" sz="2000" b="1" dirty="0">
                <a:latin typeface="Times New Roman" pitchFamily="18" charset="0"/>
              </a:rPr>
              <a:t>)*a)</a:t>
            </a:r>
            <a:r>
              <a:rPr lang="zh-CN" altLang="en-US" sz="2000" b="1" dirty="0">
                <a:latin typeface="Times New Roman" pitchFamily="18" charset="0"/>
              </a:rPr>
              <a:t>＝</a:t>
            </a:r>
            <a:r>
              <a:rPr lang="en-US" altLang="zh-CN" sz="2000" b="1" dirty="0">
                <a:latin typeface="Times New Roman" pitchFamily="18" charset="0"/>
              </a:rPr>
              <a:t>L((</a:t>
            </a:r>
            <a:r>
              <a:rPr lang="en-US" altLang="zh-CN" sz="2000" b="1" dirty="0" err="1">
                <a:latin typeface="Times New Roman" pitchFamily="18" charset="0"/>
              </a:rPr>
              <a:t>a︱b</a:t>
            </a:r>
            <a:r>
              <a:rPr lang="en-US" altLang="zh-CN" sz="2000" b="1" dirty="0">
                <a:latin typeface="Times New Roman" pitchFamily="18" charset="0"/>
              </a:rPr>
              <a:t>)*)·L(a)</a:t>
            </a:r>
            <a:r>
              <a:rPr lang="zh-CN" altLang="en-US" sz="2000" b="1" dirty="0">
                <a:latin typeface="Times New Roman" pitchFamily="18" charset="0"/>
              </a:rPr>
              <a:t>＝ </a:t>
            </a:r>
            <a:r>
              <a:rPr lang="en-US" altLang="zh-CN" sz="2000" b="1" dirty="0">
                <a:latin typeface="Times New Roman" pitchFamily="18" charset="0"/>
              </a:rPr>
              <a:t>{</a:t>
            </a:r>
            <a:r>
              <a:rPr lang="en-US" altLang="zh-CN" sz="2000" b="1" dirty="0" err="1">
                <a:latin typeface="Times New Roman" pitchFamily="18" charset="0"/>
              </a:rPr>
              <a:t>a,b</a:t>
            </a:r>
            <a:r>
              <a:rPr lang="en-US" altLang="zh-CN" sz="2000" b="1" dirty="0">
                <a:latin typeface="Times New Roman" pitchFamily="18" charset="0"/>
              </a:rPr>
              <a:t>}*{a}</a:t>
            </a:r>
          </a:p>
        </p:txBody>
      </p:sp>
      <p:sp>
        <p:nvSpPr>
          <p:cNvPr id="11269" name="Text Box 1028"/>
          <p:cNvSpPr txBox="1">
            <a:spLocks noChangeArrowheads="1"/>
          </p:cNvSpPr>
          <p:nvPr/>
        </p:nvSpPr>
        <p:spPr bwMode="auto">
          <a:xfrm>
            <a:off x="609600" y="3245604"/>
            <a:ext cx="7848600" cy="2923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595313" algn="l" eaLnBrk="1" hangingPunct="1">
              <a:spcBef>
                <a:spcPct val="20000"/>
              </a:spcBef>
            </a:pPr>
            <a:r>
              <a:rPr lang="zh-CN" altLang="en-US" sz="2000" b="1" dirty="0">
                <a:latin typeface="Times New Roman" pitchFamily="18" charset="0"/>
              </a:rPr>
              <a:t>两个正规式</a:t>
            </a:r>
            <a:r>
              <a:rPr lang="en-US" altLang="zh-CN" sz="2000" b="1" dirty="0">
                <a:latin typeface="Times New Roman" pitchFamily="18" charset="0"/>
              </a:rPr>
              <a:t>e</a:t>
            </a:r>
            <a:r>
              <a:rPr lang="en-US" altLang="zh-CN" sz="2000" b="1" baseline="-30000" dirty="0">
                <a:latin typeface="Times New Roman" pitchFamily="18" charset="0"/>
              </a:rPr>
              <a:t>1</a:t>
            </a:r>
            <a:r>
              <a:rPr lang="zh-CN" altLang="en-US" sz="2000" b="1" dirty="0">
                <a:latin typeface="Times New Roman" pitchFamily="18" charset="0"/>
              </a:rPr>
              <a:t>和</a:t>
            </a:r>
            <a:r>
              <a:rPr lang="en-US" altLang="zh-CN" sz="2000" b="1" dirty="0">
                <a:latin typeface="Times New Roman" pitchFamily="18" charset="0"/>
              </a:rPr>
              <a:t>e</a:t>
            </a:r>
            <a:r>
              <a:rPr lang="en-US" altLang="zh-CN" sz="2000" b="1" baseline="-30000" dirty="0">
                <a:latin typeface="Times New Roman" pitchFamily="18" charset="0"/>
              </a:rPr>
              <a:t>2</a:t>
            </a:r>
            <a:r>
              <a:rPr lang="zh-CN" altLang="en-US" sz="2000" b="1" dirty="0">
                <a:latin typeface="Times New Roman" pitchFamily="18" charset="0"/>
              </a:rPr>
              <a:t>相等，是指正规式</a:t>
            </a:r>
            <a:r>
              <a:rPr lang="en-US" altLang="zh-CN" sz="2000" b="1" dirty="0">
                <a:latin typeface="Times New Roman" pitchFamily="18" charset="0"/>
              </a:rPr>
              <a:t>e</a:t>
            </a:r>
            <a:r>
              <a:rPr lang="en-US" altLang="zh-CN" sz="2000" b="1" baseline="-30000" dirty="0">
                <a:latin typeface="Times New Roman" pitchFamily="18" charset="0"/>
              </a:rPr>
              <a:t>1</a:t>
            </a:r>
            <a:r>
              <a:rPr lang="zh-CN" altLang="en-US" sz="2000" b="1" dirty="0">
                <a:latin typeface="Times New Roman" pitchFamily="18" charset="0"/>
              </a:rPr>
              <a:t>和</a:t>
            </a:r>
            <a:r>
              <a:rPr lang="en-US" altLang="zh-CN" sz="2000" b="1" dirty="0">
                <a:latin typeface="Times New Roman" pitchFamily="18" charset="0"/>
              </a:rPr>
              <a:t>e</a:t>
            </a:r>
            <a:r>
              <a:rPr lang="en-US" altLang="zh-CN" sz="2000" b="1" baseline="-30000" dirty="0">
                <a:latin typeface="Times New Roman" pitchFamily="18" charset="0"/>
              </a:rPr>
              <a:t>2 </a:t>
            </a:r>
            <a:r>
              <a:rPr lang="zh-CN" altLang="en-US" sz="2000" b="1" dirty="0">
                <a:latin typeface="Times New Roman" pitchFamily="18" charset="0"/>
              </a:rPr>
              <a:t>计算值相等</a:t>
            </a:r>
            <a:r>
              <a:rPr lang="en-US" altLang="zh-CN" sz="2000" b="1" dirty="0">
                <a:latin typeface="Times New Roman" pitchFamily="18" charset="0"/>
              </a:rPr>
              <a:t>(</a:t>
            </a:r>
            <a:r>
              <a:rPr lang="zh-CN" altLang="en-US" sz="2000" b="1" dirty="0">
                <a:latin typeface="Times New Roman" pitchFamily="18" charset="0"/>
              </a:rPr>
              <a:t>即</a:t>
            </a:r>
            <a:r>
              <a:rPr lang="en-US" altLang="zh-CN" sz="2000" b="1" dirty="0">
                <a:latin typeface="Times New Roman" pitchFamily="18" charset="0"/>
              </a:rPr>
              <a:t>L(e</a:t>
            </a:r>
            <a:r>
              <a:rPr lang="en-US" altLang="zh-CN" sz="2000" b="1" baseline="-30000" dirty="0">
                <a:latin typeface="Times New Roman" pitchFamily="18" charset="0"/>
              </a:rPr>
              <a:t>1</a:t>
            </a:r>
            <a:r>
              <a:rPr lang="en-US" altLang="zh-CN" sz="2000" b="1" dirty="0">
                <a:latin typeface="Times New Roman" pitchFamily="18" charset="0"/>
              </a:rPr>
              <a:t>)</a:t>
            </a:r>
            <a:r>
              <a:rPr lang="zh-CN" altLang="en-US" sz="2000" b="1" dirty="0">
                <a:latin typeface="Times New Roman" pitchFamily="18" charset="0"/>
              </a:rPr>
              <a:t>＝ </a:t>
            </a:r>
            <a:r>
              <a:rPr lang="en-US" altLang="zh-CN" sz="2000" b="1" dirty="0">
                <a:latin typeface="Times New Roman" pitchFamily="18" charset="0"/>
              </a:rPr>
              <a:t>L(e</a:t>
            </a:r>
            <a:r>
              <a:rPr lang="en-US" altLang="zh-CN" sz="2000" b="1" baseline="-20000" dirty="0">
                <a:latin typeface="Times New Roman" pitchFamily="18" charset="0"/>
              </a:rPr>
              <a:t>2</a:t>
            </a:r>
            <a:r>
              <a:rPr lang="en-US" altLang="zh-CN" sz="2000" b="1" dirty="0">
                <a:latin typeface="Times New Roman" pitchFamily="18" charset="0"/>
              </a:rPr>
              <a:t>))</a:t>
            </a:r>
            <a:r>
              <a:rPr lang="zh-CN" altLang="en-US" sz="2000" b="1" dirty="0">
                <a:latin typeface="Times New Roman" pitchFamily="18" charset="0"/>
              </a:rPr>
              <a:t>，记为</a:t>
            </a:r>
            <a:r>
              <a:rPr lang="en-US" altLang="zh-CN" sz="2000" b="1" dirty="0">
                <a:latin typeface="Times New Roman" pitchFamily="18" charset="0"/>
              </a:rPr>
              <a:t>e</a:t>
            </a:r>
            <a:r>
              <a:rPr lang="en-US" altLang="zh-CN" sz="2000" b="1" baseline="-30000" dirty="0">
                <a:latin typeface="Times New Roman" pitchFamily="18" charset="0"/>
              </a:rPr>
              <a:t>1</a:t>
            </a:r>
            <a:r>
              <a:rPr lang="zh-CN" altLang="en-US" sz="2000" b="1" dirty="0">
                <a:latin typeface="Times New Roman" pitchFamily="18" charset="0"/>
              </a:rPr>
              <a:t>＝ </a:t>
            </a:r>
            <a:r>
              <a:rPr lang="en-US" altLang="zh-CN" sz="2000" b="1" dirty="0">
                <a:latin typeface="Times New Roman" pitchFamily="18" charset="0"/>
              </a:rPr>
              <a:t>e</a:t>
            </a:r>
            <a:r>
              <a:rPr lang="en-US" altLang="zh-CN" sz="2000" b="1" baseline="-20000" dirty="0">
                <a:latin typeface="Times New Roman" pitchFamily="18" charset="0"/>
              </a:rPr>
              <a:t>2</a:t>
            </a:r>
            <a:r>
              <a:rPr lang="en-US" altLang="zh-CN" sz="2000" b="1" baseline="-30000" dirty="0">
                <a:latin typeface="Times New Roman" pitchFamily="18" charset="0"/>
              </a:rPr>
              <a:t> </a:t>
            </a:r>
            <a:r>
              <a:rPr lang="zh-CN" altLang="en-US" sz="2000" b="1" dirty="0">
                <a:latin typeface="Times New Roman" pitchFamily="18" charset="0"/>
              </a:rPr>
              <a:t>。</a:t>
            </a:r>
          </a:p>
          <a:p>
            <a:pPr indent="595313" algn="l" eaLnBrk="1" hangingPunct="1">
              <a:spcBef>
                <a:spcPct val="20000"/>
              </a:spcBef>
            </a:pPr>
            <a:r>
              <a:rPr lang="zh-CN" altLang="en-US" sz="2000" b="1" dirty="0">
                <a:latin typeface="Times New Roman" pitchFamily="18" charset="0"/>
              </a:rPr>
              <a:t>设</a:t>
            </a:r>
            <a:r>
              <a:rPr lang="en-US" altLang="zh-CN" sz="2000" b="1" dirty="0" err="1">
                <a:latin typeface="Times New Roman" pitchFamily="18" charset="0"/>
              </a:rPr>
              <a:t>r,s,t</a:t>
            </a:r>
            <a:r>
              <a:rPr lang="zh-CN" altLang="en-US" sz="2000" b="1" dirty="0">
                <a:latin typeface="Times New Roman" pitchFamily="18" charset="0"/>
              </a:rPr>
              <a:t>为正规式，则正规式有如下定律：</a:t>
            </a:r>
          </a:p>
          <a:p>
            <a:pPr indent="595313" algn="l" eaLnBrk="1" hangingPunct="1">
              <a:spcBef>
                <a:spcPct val="20000"/>
              </a:spcBef>
            </a:pPr>
            <a:r>
              <a:rPr lang="zh-CN" altLang="en-US" sz="2000" b="1" dirty="0">
                <a:latin typeface="Times New Roman" pitchFamily="18" charset="0"/>
              </a:rPr>
              <a:t>        </a:t>
            </a:r>
            <a:r>
              <a:rPr lang="en-US" altLang="zh-CN" sz="2000" b="1" dirty="0">
                <a:latin typeface="Times New Roman" pitchFamily="18" charset="0"/>
              </a:rPr>
              <a:t>1. </a:t>
            </a:r>
            <a:r>
              <a:rPr lang="zh-CN" altLang="en-US" sz="2000" b="1" dirty="0">
                <a:latin typeface="Times New Roman" pitchFamily="18" charset="0"/>
              </a:rPr>
              <a:t>交换律：</a:t>
            </a:r>
            <a:r>
              <a:rPr lang="en-US" altLang="zh-CN" sz="2000" b="1" dirty="0" err="1">
                <a:latin typeface="Times New Roman" pitchFamily="18" charset="0"/>
              </a:rPr>
              <a:t>r︱s</a:t>
            </a:r>
            <a:r>
              <a:rPr lang="en-US" altLang="zh-CN" sz="2000" b="1" dirty="0">
                <a:latin typeface="Times New Roman" pitchFamily="18" charset="0"/>
              </a:rPr>
              <a:t> </a:t>
            </a:r>
            <a:r>
              <a:rPr lang="zh-CN" altLang="en-US" sz="2000" b="1" dirty="0">
                <a:latin typeface="Times New Roman" pitchFamily="18" charset="0"/>
              </a:rPr>
              <a:t>＝ </a:t>
            </a:r>
            <a:r>
              <a:rPr lang="en-US" altLang="zh-CN" sz="2000" b="1" dirty="0" err="1">
                <a:latin typeface="Times New Roman" pitchFamily="18" charset="0"/>
              </a:rPr>
              <a:t>s︱r</a:t>
            </a:r>
            <a:r>
              <a:rPr lang="en-US" altLang="zh-CN" sz="2000" b="1" dirty="0">
                <a:latin typeface="Times New Roman" pitchFamily="18" charset="0"/>
              </a:rPr>
              <a:t> </a:t>
            </a:r>
          </a:p>
          <a:p>
            <a:pPr indent="595313" algn="l" eaLnBrk="1" hangingPunct="1">
              <a:spcBef>
                <a:spcPct val="20000"/>
              </a:spcBef>
            </a:pPr>
            <a:r>
              <a:rPr lang="en-US" altLang="zh-CN" sz="2000" b="1" dirty="0">
                <a:latin typeface="Times New Roman" pitchFamily="18" charset="0"/>
              </a:rPr>
              <a:t>        2. </a:t>
            </a:r>
            <a:r>
              <a:rPr lang="zh-CN" altLang="en-US" sz="2000" b="1" dirty="0">
                <a:latin typeface="Times New Roman" pitchFamily="18" charset="0"/>
              </a:rPr>
              <a:t>结合律：（</a:t>
            </a:r>
            <a:r>
              <a:rPr lang="en-US" altLang="zh-CN" sz="2000" b="1" dirty="0" err="1">
                <a:latin typeface="Times New Roman" pitchFamily="18" charset="0"/>
              </a:rPr>
              <a:t>r︱s</a:t>
            </a:r>
            <a:r>
              <a:rPr lang="zh-CN" altLang="en-US" sz="2000" b="1" dirty="0">
                <a:latin typeface="Times New Roman" pitchFamily="18" charset="0"/>
              </a:rPr>
              <a:t>）</a:t>
            </a:r>
            <a:r>
              <a:rPr lang="en-US" altLang="zh-CN" sz="2000" b="1" dirty="0">
                <a:latin typeface="Times New Roman" pitchFamily="18" charset="0"/>
              </a:rPr>
              <a:t>︱t </a:t>
            </a:r>
            <a:r>
              <a:rPr lang="zh-CN" altLang="en-US" sz="2000" b="1" dirty="0">
                <a:latin typeface="Times New Roman" pitchFamily="18" charset="0"/>
              </a:rPr>
              <a:t>＝ </a:t>
            </a:r>
            <a:r>
              <a:rPr lang="en-US" altLang="zh-CN" sz="2000" b="1" dirty="0">
                <a:latin typeface="Times New Roman" pitchFamily="18" charset="0"/>
              </a:rPr>
              <a:t>r︱</a:t>
            </a:r>
            <a:r>
              <a:rPr lang="zh-CN" altLang="en-US" sz="2000" b="1" dirty="0">
                <a:latin typeface="Times New Roman" pitchFamily="18" charset="0"/>
              </a:rPr>
              <a:t>（</a:t>
            </a:r>
            <a:r>
              <a:rPr lang="en-US" altLang="zh-CN" sz="2000" b="1" dirty="0" err="1">
                <a:latin typeface="Times New Roman" pitchFamily="18" charset="0"/>
              </a:rPr>
              <a:t>s︱t</a:t>
            </a:r>
            <a:r>
              <a:rPr lang="zh-CN" altLang="en-US" sz="2000" b="1" dirty="0">
                <a:latin typeface="Times New Roman" pitchFamily="18" charset="0"/>
              </a:rPr>
              <a:t>）</a:t>
            </a:r>
          </a:p>
          <a:p>
            <a:pPr indent="595313" algn="l" eaLnBrk="1" hangingPunct="1">
              <a:spcBef>
                <a:spcPct val="20000"/>
              </a:spcBef>
            </a:pPr>
            <a:r>
              <a:rPr lang="zh-CN" altLang="en-US" sz="2000" b="1" dirty="0">
                <a:latin typeface="Times New Roman" pitchFamily="18" charset="0"/>
              </a:rPr>
              <a:t>         （</a:t>
            </a:r>
            <a:r>
              <a:rPr lang="en-US" altLang="zh-CN" sz="2000" b="1" dirty="0" err="1">
                <a:latin typeface="Times New Roman" pitchFamily="18" charset="0"/>
              </a:rPr>
              <a:t>r·s</a:t>
            </a:r>
            <a:r>
              <a:rPr lang="zh-CN" altLang="en-US" sz="2000" b="1" dirty="0">
                <a:latin typeface="Times New Roman" pitchFamily="18" charset="0"/>
              </a:rPr>
              <a:t>）</a:t>
            </a:r>
            <a:r>
              <a:rPr lang="en-US" altLang="zh-CN" sz="2000" b="1" dirty="0">
                <a:latin typeface="Times New Roman" pitchFamily="18" charset="0"/>
              </a:rPr>
              <a:t>·t </a:t>
            </a:r>
            <a:r>
              <a:rPr lang="zh-CN" altLang="en-US" sz="2000" b="1" dirty="0">
                <a:latin typeface="Times New Roman" pitchFamily="18" charset="0"/>
              </a:rPr>
              <a:t>＝ </a:t>
            </a:r>
            <a:r>
              <a:rPr lang="en-US" altLang="zh-CN" sz="2000" b="1" dirty="0">
                <a:latin typeface="Times New Roman" pitchFamily="18" charset="0"/>
              </a:rPr>
              <a:t>r·</a:t>
            </a:r>
            <a:r>
              <a:rPr lang="zh-CN" altLang="en-US" sz="2000" b="1" dirty="0">
                <a:latin typeface="Times New Roman" pitchFamily="18" charset="0"/>
              </a:rPr>
              <a:t>（</a:t>
            </a:r>
            <a:r>
              <a:rPr lang="en-US" altLang="zh-CN" sz="2000" b="1" dirty="0" err="1">
                <a:latin typeface="Times New Roman" pitchFamily="18" charset="0"/>
              </a:rPr>
              <a:t>s·t</a:t>
            </a:r>
            <a:r>
              <a:rPr lang="zh-CN" altLang="en-US" sz="2000" b="1" dirty="0">
                <a:latin typeface="Times New Roman" pitchFamily="18" charset="0"/>
              </a:rPr>
              <a:t>）</a:t>
            </a:r>
          </a:p>
          <a:p>
            <a:pPr indent="595313" algn="l" eaLnBrk="1" hangingPunct="1">
              <a:spcBef>
                <a:spcPct val="20000"/>
              </a:spcBef>
            </a:pPr>
            <a:r>
              <a:rPr lang="zh-CN" altLang="en-US" sz="2000" b="1" dirty="0">
                <a:latin typeface="Times New Roman" pitchFamily="18" charset="0"/>
              </a:rPr>
              <a:t>        </a:t>
            </a:r>
            <a:r>
              <a:rPr lang="en-US" altLang="zh-CN" sz="2000" b="1" dirty="0">
                <a:latin typeface="Times New Roman" pitchFamily="18" charset="0"/>
              </a:rPr>
              <a:t>3. </a:t>
            </a:r>
            <a:r>
              <a:rPr lang="zh-CN" altLang="en-US" sz="2000" b="1" dirty="0">
                <a:latin typeface="Times New Roman" pitchFamily="18" charset="0"/>
              </a:rPr>
              <a:t>分配律：</a:t>
            </a:r>
            <a:r>
              <a:rPr lang="en-US" altLang="zh-CN" sz="2000" b="1" dirty="0">
                <a:latin typeface="Times New Roman" pitchFamily="18" charset="0"/>
              </a:rPr>
              <a:t>r·</a:t>
            </a:r>
            <a:r>
              <a:rPr lang="zh-CN" altLang="en-US" sz="2000" b="1" dirty="0">
                <a:latin typeface="Times New Roman" pitchFamily="18" charset="0"/>
              </a:rPr>
              <a:t>（</a:t>
            </a:r>
            <a:r>
              <a:rPr lang="en-US" altLang="zh-CN" sz="2000" b="1" dirty="0" err="1">
                <a:latin typeface="Times New Roman" pitchFamily="18" charset="0"/>
              </a:rPr>
              <a:t>s︱t</a:t>
            </a:r>
            <a:r>
              <a:rPr lang="zh-CN" altLang="en-US" sz="2000" b="1" dirty="0">
                <a:latin typeface="Times New Roman" pitchFamily="18" charset="0"/>
              </a:rPr>
              <a:t>）＝ </a:t>
            </a:r>
            <a:r>
              <a:rPr lang="en-US" altLang="zh-CN" sz="2000" b="1" dirty="0" err="1">
                <a:latin typeface="Times New Roman" pitchFamily="18" charset="0"/>
              </a:rPr>
              <a:t>r·s︱r·t</a:t>
            </a:r>
            <a:endParaRPr lang="en-US" altLang="zh-CN" sz="2000" b="1" dirty="0">
              <a:latin typeface="Times New Roman" pitchFamily="18" charset="0"/>
            </a:endParaRPr>
          </a:p>
          <a:p>
            <a:pPr indent="595313" algn="l" eaLnBrk="1" hangingPunct="1">
              <a:spcBef>
                <a:spcPct val="20000"/>
              </a:spcBef>
            </a:pPr>
            <a:r>
              <a:rPr lang="en-US" altLang="zh-CN" sz="2000" b="1" dirty="0">
                <a:latin typeface="Times New Roman" pitchFamily="18" charset="0"/>
              </a:rPr>
              <a:t>        </a:t>
            </a:r>
            <a:r>
              <a:rPr lang="zh-CN" altLang="en-US" sz="2000" b="1" dirty="0">
                <a:latin typeface="Times New Roman" pitchFamily="18" charset="0"/>
              </a:rPr>
              <a:t>（</a:t>
            </a:r>
            <a:r>
              <a:rPr lang="en-US" altLang="zh-CN" sz="2000" b="1" dirty="0" err="1">
                <a:latin typeface="Times New Roman" pitchFamily="18" charset="0"/>
              </a:rPr>
              <a:t>s︱t</a:t>
            </a:r>
            <a:r>
              <a:rPr lang="zh-CN" altLang="en-US" sz="2000" b="1" dirty="0">
                <a:latin typeface="Times New Roman" pitchFamily="18" charset="0"/>
              </a:rPr>
              <a:t>）</a:t>
            </a:r>
            <a:r>
              <a:rPr lang="en-US" altLang="zh-CN" sz="2000" b="1" dirty="0">
                <a:latin typeface="Times New Roman" pitchFamily="18" charset="0"/>
              </a:rPr>
              <a:t>·r </a:t>
            </a:r>
            <a:r>
              <a:rPr lang="zh-CN" altLang="en-US" sz="2000" b="1" dirty="0">
                <a:latin typeface="Times New Roman" pitchFamily="18" charset="0"/>
              </a:rPr>
              <a:t>＝ </a:t>
            </a:r>
            <a:r>
              <a:rPr lang="en-US" altLang="zh-CN" sz="2000" b="1" dirty="0" err="1">
                <a:latin typeface="Times New Roman" pitchFamily="18" charset="0"/>
              </a:rPr>
              <a:t>s·r︱t·r</a:t>
            </a:r>
            <a:endParaRPr lang="en-US" altLang="zh-CN" sz="2000" b="1" dirty="0">
              <a:latin typeface="Times New Roman" pitchFamily="18" charset="0"/>
            </a:endParaRPr>
          </a:p>
        </p:txBody>
      </p:sp>
      <p:sp>
        <p:nvSpPr>
          <p:cNvPr id="6" name="Rectangle 40"/>
          <p:cNvSpPr txBox="1">
            <a:spLocks noChangeArrowheads="1"/>
          </p:cNvSpPr>
          <p:nvPr/>
        </p:nvSpPr>
        <p:spPr>
          <a:xfrm>
            <a:off x="685800" y="304800"/>
            <a:ext cx="28956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3.2.2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　正规式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CC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8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6"/>
          <p:cNvSpPr>
            <a:spLocks noChangeArrowheads="1"/>
          </p:cNvSpPr>
          <p:nvPr/>
        </p:nvSpPr>
        <p:spPr bwMode="auto">
          <a:xfrm>
            <a:off x="3657600" y="1752600"/>
            <a:ext cx="2667000" cy="493713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 altLang="zh-CN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>
            <a:off x="3390900" y="3987800"/>
            <a:ext cx="2633663" cy="434975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 altLang="zh-CN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2293" name="Text Box 2"/>
          <p:cNvSpPr txBox="1">
            <a:spLocks noChangeArrowheads="1"/>
          </p:cNvSpPr>
          <p:nvPr/>
        </p:nvSpPr>
        <p:spPr bwMode="auto">
          <a:xfrm>
            <a:off x="381000" y="304800"/>
            <a:ext cx="3124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D60093"/>
                </a:solidFill>
                <a:latin typeface="黑体" pitchFamily="49" charset="-122"/>
                <a:ea typeface="黑体" pitchFamily="49" charset="-122"/>
              </a:rPr>
              <a:t>正规式应用举例</a:t>
            </a:r>
          </a:p>
        </p:txBody>
      </p:sp>
      <p:sp>
        <p:nvSpPr>
          <p:cNvPr id="12294" name="Text Box 3"/>
          <p:cNvSpPr txBox="1">
            <a:spLocks noChangeArrowheads="1"/>
          </p:cNvSpPr>
          <p:nvPr/>
        </p:nvSpPr>
        <p:spPr bwMode="auto">
          <a:xfrm>
            <a:off x="762000" y="1102108"/>
            <a:ext cx="7525265" cy="222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       (1)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描述“标识符”单词的正规式</a:t>
            </a:r>
          </a:p>
          <a:p>
            <a:pPr algn="ctr"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a(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a︱b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)*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     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其中，∑＝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{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a,b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}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a ——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字母，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b ——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数字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     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L(a(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a︱b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)*)={a}{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a,b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}*</a:t>
            </a:r>
          </a:p>
        </p:txBody>
      </p:sp>
      <p:sp>
        <p:nvSpPr>
          <p:cNvPr id="12295" name="Text Box 4"/>
          <p:cNvSpPr txBox="1">
            <a:spLocks noChangeArrowheads="1"/>
          </p:cNvSpPr>
          <p:nvPr/>
        </p:nvSpPr>
        <p:spPr bwMode="auto">
          <a:xfrm>
            <a:off x="1295401" y="3616708"/>
            <a:ext cx="6400800" cy="202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lnSpc>
                <a:spcPct val="120000"/>
              </a:lnSpc>
              <a:spcBef>
                <a:spcPct val="3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   (2)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描述“整数”单词的正规式</a:t>
            </a:r>
          </a:p>
          <a:p>
            <a:pPr algn="ctr" eaLnBrk="1" hangingPunct="1">
              <a:lnSpc>
                <a:spcPct val="120000"/>
              </a:lnSpc>
              <a:spcBef>
                <a:spcPct val="30000"/>
              </a:spcBef>
            </a:pP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dd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*︱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＋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dd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*︱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－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dd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*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     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其中，∑＝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{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＋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－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,d}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，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d —— 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数字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     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L(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dd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*︱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＋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dd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*︱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－</a:t>
            </a:r>
            <a:r>
              <a:rPr lang="en-US" altLang="zh-CN" sz="2200" b="1" dirty="0" err="1">
                <a:latin typeface="宋体" pitchFamily="2" charset="-122"/>
                <a:ea typeface="宋体" pitchFamily="2" charset="-122"/>
              </a:rPr>
              <a:t>dd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*)={+,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－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, ε}{d}{d}*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9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686e7c3563d8f306a532210606e7c963d60f3fd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华文隶书"/>
        <a:ea typeface="华文隶书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>
            <a:alpha val="96001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>
            <a:alpha val="96001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华文隶书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>
            <a:alpha val="96001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>
            <a:alpha val="96001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22630</TotalTime>
  <Words>6208</Words>
  <Application>Microsoft Office PowerPoint</Application>
  <PresentationFormat>全屏显示(4:3)</PresentationFormat>
  <Paragraphs>692</Paragraphs>
  <Slides>56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56</vt:i4>
      </vt:variant>
    </vt:vector>
  </HeadingPairs>
  <TitlesOfParts>
    <vt:vector size="63" baseType="lpstr">
      <vt:lpstr>黑体</vt:lpstr>
      <vt:lpstr>华文隶书</vt:lpstr>
      <vt:lpstr>宋体</vt:lpstr>
      <vt:lpstr>Arial</vt:lpstr>
      <vt:lpstr>Times New Roman</vt:lpstr>
      <vt:lpstr>默认设计模板</vt:lpstr>
      <vt:lpstr>1_默认设计模板</vt:lpstr>
      <vt:lpstr>PowerPoint 演示文稿</vt:lpstr>
      <vt:lpstr>PowerPoint 演示文稿</vt:lpstr>
      <vt:lpstr>PowerPoint 演示文稿</vt:lpstr>
      <vt:lpstr>3.1　词法分析程序设计</vt:lpstr>
      <vt:lpstr>3.1.2　词法分析程序和语法分析程序的接口方式</vt:lpstr>
      <vt:lpstr>3.2　单词的形式化描述工具</vt:lpstr>
      <vt:lpstr>3.2.2　正规式</vt:lpstr>
      <vt:lpstr>PowerPoint 演示文稿</vt:lpstr>
      <vt:lpstr>PowerPoint 演示文稿</vt:lpstr>
      <vt:lpstr>3.2.3　正规式和正规文法之间转换</vt:lpstr>
      <vt:lpstr>PowerPoint 演示文稿</vt:lpstr>
      <vt:lpstr>正规文法转换成正规式</vt:lpstr>
      <vt:lpstr>正规文法转换成正规式</vt:lpstr>
      <vt:lpstr>3.3　有穷自动机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　正规式和有穷自动机的等价性</vt:lpstr>
      <vt:lpstr>PowerPoint 演示文稿</vt:lpstr>
      <vt:lpstr>PowerPoint 演示文稿</vt:lpstr>
      <vt:lpstr>PowerPoint 演示文稿</vt:lpstr>
      <vt:lpstr>3.5　正规文法和有穷自动机间的转换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3.6　词法分析程序的自动构造工具（自学部分）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372</cp:revision>
  <cp:lastPrinted>1601-01-01T00:00:00Z</cp:lastPrinted>
  <dcterms:created xsi:type="dcterms:W3CDTF">1601-01-01T00:00:00Z</dcterms:created>
  <dcterms:modified xsi:type="dcterms:W3CDTF">2020-03-08T03:40:16Z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